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1" r:id="rId14"/>
    <p:sldId id="274" r:id="rId15"/>
    <p:sldId id="276" r:id="rId16"/>
    <p:sldId id="273" r:id="rId17"/>
    <p:sldId id="277" r:id="rId18"/>
    <p:sldId id="272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E0581"/>
    <a:srgbClr val="660066"/>
    <a:srgbClr val="153943"/>
    <a:srgbClr val="800606"/>
    <a:srgbClr val="000000"/>
    <a:srgbClr val="1D4B42"/>
    <a:srgbClr val="EBC8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69463-91B9-4DF5-84DA-3125924F9AA2}" type="datetimeFigureOut">
              <a:rPr lang="en-AU" smtClean="0"/>
              <a:pPr/>
              <a:t>10/06/2020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B138B7-0B46-405A-ABEE-C5BD993E68F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84971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138B7-0B46-405A-ABEE-C5BD993E68FF}" type="slidenum">
              <a:rPr lang="en-AU" smtClean="0"/>
              <a:pPr/>
              <a:t>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01627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13AB-7560-48BE-BFFA-DF722E840931}" type="datetimeFigureOut">
              <a:rPr lang="en-AU" smtClean="0"/>
              <a:pPr/>
              <a:t>10/06/2020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12F53-B64C-4227-AF8E-F89B5DF87AF3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24113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13AB-7560-48BE-BFFA-DF722E840931}" type="datetimeFigureOut">
              <a:rPr lang="en-AU" smtClean="0"/>
              <a:pPr/>
              <a:t>10/06/2020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12F53-B64C-4227-AF8E-F89B5DF87AF3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8919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13AB-7560-48BE-BFFA-DF722E840931}" type="datetimeFigureOut">
              <a:rPr lang="en-AU" smtClean="0"/>
              <a:pPr/>
              <a:t>10/06/2020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12F53-B64C-4227-AF8E-F89B5DF87AF3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53801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13AB-7560-48BE-BFFA-DF722E840931}" type="datetimeFigureOut">
              <a:rPr lang="en-AU" smtClean="0"/>
              <a:pPr/>
              <a:t>10/06/2020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12F53-B64C-4227-AF8E-F89B5DF87AF3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60970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13AB-7560-48BE-BFFA-DF722E840931}" type="datetimeFigureOut">
              <a:rPr lang="en-AU" smtClean="0"/>
              <a:pPr/>
              <a:t>10/06/2020</a:t>
            </a:fld>
            <a:endParaRPr lang="en-A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12F53-B64C-4227-AF8E-F89B5DF87AF3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02046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13AB-7560-48BE-BFFA-DF722E840931}" type="datetimeFigureOut">
              <a:rPr lang="en-AU" smtClean="0"/>
              <a:pPr/>
              <a:t>10/06/2020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12F53-B64C-4227-AF8E-F89B5DF87AF3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94566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13AB-7560-48BE-BFFA-DF722E840931}" type="datetimeFigureOut">
              <a:rPr lang="en-AU" smtClean="0"/>
              <a:pPr/>
              <a:t>10/06/2020</a:t>
            </a:fld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12F53-B64C-4227-AF8E-F89B5DF87AF3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56954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13AB-7560-48BE-BFFA-DF722E840931}" type="datetimeFigureOut">
              <a:rPr lang="en-AU" smtClean="0"/>
              <a:pPr/>
              <a:t>10/06/2020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12F53-B64C-4227-AF8E-F89B5DF87AF3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85910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13AB-7560-48BE-BFFA-DF722E840931}" type="datetimeFigureOut">
              <a:rPr lang="en-AU" smtClean="0"/>
              <a:pPr/>
              <a:t>10/06/2020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12F53-B64C-4227-AF8E-F89B5DF87AF3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6345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13AB-7560-48BE-BFFA-DF722E840931}" type="datetimeFigureOut">
              <a:rPr lang="en-AU" smtClean="0"/>
              <a:pPr/>
              <a:t>10/06/2020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12F53-B64C-4227-AF8E-F89B5DF87AF3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8781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13AB-7560-48BE-BFFA-DF722E840931}" type="datetimeFigureOut">
              <a:rPr lang="en-AU" smtClean="0"/>
              <a:pPr/>
              <a:t>10/06/2020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12F53-B64C-4227-AF8E-F89B5DF87AF3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28806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913AB-7560-48BE-BFFA-DF722E840931}" type="datetimeFigureOut">
              <a:rPr lang="en-AU" smtClean="0"/>
              <a:pPr/>
              <a:t>10/06/2020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12F53-B64C-4227-AF8E-F89B5DF87AF3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90895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3608" y="908720"/>
            <a:ext cx="7200800" cy="1512168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AU" sz="7200" b="1" dirty="0">
                <a:ln w="28575">
                  <a:solidFill>
                    <a:srgbClr val="800606"/>
                  </a:solidFill>
                </a:ln>
                <a:solidFill>
                  <a:srgbClr val="00B050"/>
                </a:solidFill>
              </a:rPr>
              <a:t>Getting</a:t>
            </a:r>
            <a:r>
              <a:rPr lang="en-AU" sz="7200" b="1" dirty="0">
                <a:ln w="28575">
                  <a:solidFill>
                    <a:schemeClr val="tx1"/>
                  </a:solidFill>
                </a:ln>
                <a:solidFill>
                  <a:srgbClr val="00B050"/>
                </a:solidFill>
              </a:rPr>
              <a:t> </a:t>
            </a:r>
            <a:r>
              <a:rPr lang="en-AU" sz="7200" b="1" dirty="0">
                <a:ln w="28575">
                  <a:solidFill>
                    <a:srgbClr val="800606"/>
                  </a:solidFill>
                </a:ln>
                <a:solidFill>
                  <a:srgbClr val="00B050"/>
                </a:solidFill>
              </a:rPr>
              <a:t>Around</a:t>
            </a:r>
            <a:r>
              <a:rPr lang="en-AU" sz="7200" b="1" dirty="0">
                <a:ln w="28575">
                  <a:solidFill>
                    <a:schemeClr val="tx1"/>
                  </a:solidFill>
                </a:ln>
                <a:solidFill>
                  <a:srgbClr val="00B050"/>
                </a:solidFill>
              </a:rPr>
              <a:t> </a:t>
            </a:r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673200" cy="673200"/>
          </a:xfrm>
          <a:prstGeom prst="rect">
            <a:avLst/>
          </a:prstGeom>
        </p:spPr>
      </p:pic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2747962" y="2540000"/>
            <a:ext cx="4056285" cy="3873360"/>
            <a:chOff x="1731" y="1600"/>
            <a:chExt cx="2249" cy="1934"/>
          </a:xfrm>
        </p:grpSpPr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2718" y="1765"/>
              <a:ext cx="295" cy="272"/>
            </a:xfrm>
            <a:custGeom>
              <a:avLst/>
              <a:gdLst>
                <a:gd name="T0" fmla="*/ 146 w 295"/>
                <a:gd name="T1" fmla="*/ 272 h 272"/>
                <a:gd name="T2" fmla="*/ 0 w 295"/>
                <a:gd name="T3" fmla="*/ 135 h 272"/>
                <a:gd name="T4" fmla="*/ 146 w 295"/>
                <a:gd name="T5" fmla="*/ 0 h 272"/>
                <a:gd name="T6" fmla="*/ 295 w 295"/>
                <a:gd name="T7" fmla="*/ 135 h 272"/>
                <a:gd name="T8" fmla="*/ 146 w 295"/>
                <a:gd name="T9" fmla="*/ 272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5" h="272">
                  <a:moveTo>
                    <a:pt x="146" y="272"/>
                  </a:moveTo>
                  <a:lnTo>
                    <a:pt x="0" y="135"/>
                  </a:lnTo>
                  <a:lnTo>
                    <a:pt x="146" y="0"/>
                  </a:lnTo>
                  <a:lnTo>
                    <a:pt x="295" y="135"/>
                  </a:lnTo>
                  <a:lnTo>
                    <a:pt x="146" y="272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3569" y="2544"/>
              <a:ext cx="297" cy="270"/>
            </a:xfrm>
            <a:custGeom>
              <a:avLst/>
              <a:gdLst>
                <a:gd name="T0" fmla="*/ 148 w 297"/>
                <a:gd name="T1" fmla="*/ 270 h 270"/>
                <a:gd name="T2" fmla="*/ 0 w 297"/>
                <a:gd name="T3" fmla="*/ 135 h 270"/>
                <a:gd name="T4" fmla="*/ 148 w 297"/>
                <a:gd name="T5" fmla="*/ 0 h 270"/>
                <a:gd name="T6" fmla="*/ 297 w 297"/>
                <a:gd name="T7" fmla="*/ 135 h 270"/>
                <a:gd name="T8" fmla="*/ 148 w 297"/>
                <a:gd name="T9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270">
                  <a:moveTo>
                    <a:pt x="148" y="270"/>
                  </a:moveTo>
                  <a:lnTo>
                    <a:pt x="0" y="135"/>
                  </a:lnTo>
                  <a:lnTo>
                    <a:pt x="148" y="0"/>
                  </a:lnTo>
                  <a:lnTo>
                    <a:pt x="297" y="135"/>
                  </a:lnTo>
                  <a:lnTo>
                    <a:pt x="148" y="27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1878" y="2544"/>
              <a:ext cx="296" cy="270"/>
            </a:xfrm>
            <a:custGeom>
              <a:avLst/>
              <a:gdLst>
                <a:gd name="T0" fmla="*/ 147 w 296"/>
                <a:gd name="T1" fmla="*/ 270 h 270"/>
                <a:gd name="T2" fmla="*/ 0 w 296"/>
                <a:gd name="T3" fmla="*/ 135 h 270"/>
                <a:gd name="T4" fmla="*/ 147 w 296"/>
                <a:gd name="T5" fmla="*/ 0 h 270"/>
                <a:gd name="T6" fmla="*/ 296 w 296"/>
                <a:gd name="T7" fmla="*/ 135 h 270"/>
                <a:gd name="T8" fmla="*/ 147 w 296"/>
                <a:gd name="T9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270">
                  <a:moveTo>
                    <a:pt x="147" y="270"/>
                  </a:moveTo>
                  <a:lnTo>
                    <a:pt x="0" y="135"/>
                  </a:lnTo>
                  <a:lnTo>
                    <a:pt x="147" y="0"/>
                  </a:lnTo>
                  <a:lnTo>
                    <a:pt x="296" y="135"/>
                  </a:lnTo>
                  <a:lnTo>
                    <a:pt x="147" y="27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2760" y="3320"/>
              <a:ext cx="226" cy="214"/>
            </a:xfrm>
            <a:custGeom>
              <a:avLst/>
              <a:gdLst>
                <a:gd name="T0" fmla="*/ 226 w 226"/>
                <a:gd name="T1" fmla="*/ 118 h 214"/>
                <a:gd name="T2" fmla="*/ 114 w 226"/>
                <a:gd name="T3" fmla="*/ 214 h 214"/>
                <a:gd name="T4" fmla="*/ 0 w 226"/>
                <a:gd name="T5" fmla="*/ 118 h 214"/>
                <a:gd name="T6" fmla="*/ 0 w 226"/>
                <a:gd name="T7" fmla="*/ 0 h 214"/>
                <a:gd name="T8" fmla="*/ 226 w 226"/>
                <a:gd name="T9" fmla="*/ 0 h 214"/>
                <a:gd name="T10" fmla="*/ 226 w 226"/>
                <a:gd name="T11" fmla="*/ 118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6" h="214">
                  <a:moveTo>
                    <a:pt x="226" y="118"/>
                  </a:moveTo>
                  <a:lnTo>
                    <a:pt x="114" y="214"/>
                  </a:lnTo>
                  <a:lnTo>
                    <a:pt x="0" y="118"/>
                  </a:lnTo>
                  <a:lnTo>
                    <a:pt x="0" y="0"/>
                  </a:lnTo>
                  <a:lnTo>
                    <a:pt x="226" y="0"/>
                  </a:lnTo>
                  <a:lnTo>
                    <a:pt x="226" y="118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2780" y="2661"/>
              <a:ext cx="183" cy="37"/>
            </a:xfrm>
            <a:prstGeom prst="rect">
              <a:avLst/>
            </a:prstGeom>
            <a:solidFill>
              <a:srgbClr val="8006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1988" y="1872"/>
              <a:ext cx="1478" cy="1615"/>
            </a:xfrm>
            <a:custGeom>
              <a:avLst/>
              <a:gdLst>
                <a:gd name="T0" fmla="*/ 883 w 1478"/>
                <a:gd name="T1" fmla="*/ 1550 h 1615"/>
                <a:gd name="T2" fmla="*/ 73 w 1478"/>
                <a:gd name="T3" fmla="*/ 807 h 1615"/>
                <a:gd name="T4" fmla="*/ 883 w 1478"/>
                <a:gd name="T5" fmla="*/ 66 h 1615"/>
                <a:gd name="T6" fmla="*/ 1457 w 1478"/>
                <a:gd name="T7" fmla="*/ 590 h 1615"/>
                <a:gd name="T8" fmla="*/ 1454 w 1478"/>
                <a:gd name="T9" fmla="*/ 522 h 1615"/>
                <a:gd name="T10" fmla="*/ 883 w 1478"/>
                <a:gd name="T11" fmla="*/ 0 h 1615"/>
                <a:gd name="T12" fmla="*/ 0 w 1478"/>
                <a:gd name="T13" fmla="*/ 807 h 1615"/>
                <a:gd name="T14" fmla="*/ 883 w 1478"/>
                <a:gd name="T15" fmla="*/ 1615 h 1615"/>
                <a:gd name="T16" fmla="*/ 1478 w 1478"/>
                <a:gd name="T17" fmla="*/ 1071 h 1615"/>
                <a:gd name="T18" fmla="*/ 1475 w 1478"/>
                <a:gd name="T19" fmla="*/ 1009 h 1615"/>
                <a:gd name="T20" fmla="*/ 883 w 1478"/>
                <a:gd name="T21" fmla="*/ 1550 h 1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8" h="1615">
                  <a:moveTo>
                    <a:pt x="883" y="1550"/>
                  </a:moveTo>
                  <a:lnTo>
                    <a:pt x="73" y="807"/>
                  </a:lnTo>
                  <a:lnTo>
                    <a:pt x="883" y="66"/>
                  </a:lnTo>
                  <a:lnTo>
                    <a:pt x="1457" y="590"/>
                  </a:lnTo>
                  <a:lnTo>
                    <a:pt x="1454" y="522"/>
                  </a:lnTo>
                  <a:lnTo>
                    <a:pt x="883" y="0"/>
                  </a:lnTo>
                  <a:lnTo>
                    <a:pt x="0" y="807"/>
                  </a:lnTo>
                  <a:lnTo>
                    <a:pt x="883" y="1615"/>
                  </a:lnTo>
                  <a:lnTo>
                    <a:pt x="1478" y="1071"/>
                  </a:lnTo>
                  <a:lnTo>
                    <a:pt x="1475" y="1009"/>
                  </a:lnTo>
                  <a:lnTo>
                    <a:pt x="883" y="1550"/>
                  </a:lnTo>
                  <a:close/>
                </a:path>
              </a:pathLst>
            </a:custGeom>
            <a:solidFill>
              <a:srgbClr val="8006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3442" y="2394"/>
              <a:ext cx="312" cy="549"/>
            </a:xfrm>
            <a:custGeom>
              <a:avLst/>
              <a:gdLst>
                <a:gd name="T0" fmla="*/ 0 w 312"/>
                <a:gd name="T1" fmla="*/ 0 h 549"/>
                <a:gd name="T2" fmla="*/ 3 w 312"/>
                <a:gd name="T3" fmla="*/ 68 h 549"/>
                <a:gd name="T4" fmla="*/ 241 w 312"/>
                <a:gd name="T5" fmla="*/ 285 h 549"/>
                <a:gd name="T6" fmla="*/ 21 w 312"/>
                <a:gd name="T7" fmla="*/ 487 h 549"/>
                <a:gd name="T8" fmla="*/ 24 w 312"/>
                <a:gd name="T9" fmla="*/ 549 h 549"/>
                <a:gd name="T10" fmla="*/ 312 w 312"/>
                <a:gd name="T11" fmla="*/ 285 h 549"/>
                <a:gd name="T12" fmla="*/ 0 w 312"/>
                <a:gd name="T13" fmla="*/ 0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2" h="549">
                  <a:moveTo>
                    <a:pt x="0" y="0"/>
                  </a:moveTo>
                  <a:lnTo>
                    <a:pt x="3" y="68"/>
                  </a:lnTo>
                  <a:lnTo>
                    <a:pt x="241" y="285"/>
                  </a:lnTo>
                  <a:lnTo>
                    <a:pt x="21" y="487"/>
                  </a:lnTo>
                  <a:lnTo>
                    <a:pt x="24" y="549"/>
                  </a:lnTo>
                  <a:lnTo>
                    <a:pt x="312" y="2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06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2681" y="2500"/>
              <a:ext cx="241" cy="360"/>
            </a:xfrm>
            <a:custGeom>
              <a:avLst/>
              <a:gdLst>
                <a:gd name="T0" fmla="*/ 190 w 241"/>
                <a:gd name="T1" fmla="*/ 331 h 360"/>
                <a:gd name="T2" fmla="*/ 158 w 241"/>
                <a:gd name="T3" fmla="*/ 329 h 360"/>
                <a:gd name="T4" fmla="*/ 128 w 241"/>
                <a:gd name="T5" fmla="*/ 320 h 360"/>
                <a:gd name="T6" fmla="*/ 101 w 241"/>
                <a:gd name="T7" fmla="*/ 305 h 360"/>
                <a:gd name="T8" fmla="*/ 78 w 241"/>
                <a:gd name="T9" fmla="*/ 286 h 360"/>
                <a:gd name="T10" fmla="*/ 58 w 241"/>
                <a:gd name="T11" fmla="*/ 264 h 360"/>
                <a:gd name="T12" fmla="*/ 44 w 241"/>
                <a:gd name="T13" fmla="*/ 238 h 360"/>
                <a:gd name="T14" fmla="*/ 34 w 241"/>
                <a:gd name="T15" fmla="*/ 209 h 360"/>
                <a:gd name="T16" fmla="*/ 31 w 241"/>
                <a:gd name="T17" fmla="*/ 179 h 360"/>
                <a:gd name="T18" fmla="*/ 34 w 241"/>
                <a:gd name="T19" fmla="*/ 151 h 360"/>
                <a:gd name="T20" fmla="*/ 43 w 241"/>
                <a:gd name="T21" fmla="*/ 125 h 360"/>
                <a:gd name="T22" fmla="*/ 55 w 241"/>
                <a:gd name="T23" fmla="*/ 100 h 360"/>
                <a:gd name="T24" fmla="*/ 72 w 241"/>
                <a:gd name="T25" fmla="*/ 79 h 360"/>
                <a:gd name="T26" fmla="*/ 94 w 241"/>
                <a:gd name="T27" fmla="*/ 60 h 360"/>
                <a:gd name="T28" fmla="*/ 116 w 241"/>
                <a:gd name="T29" fmla="*/ 46 h 360"/>
                <a:gd name="T30" fmla="*/ 143 w 241"/>
                <a:gd name="T31" fmla="*/ 35 h 360"/>
                <a:gd name="T32" fmla="*/ 172 w 241"/>
                <a:gd name="T33" fmla="*/ 30 h 360"/>
                <a:gd name="T34" fmla="*/ 166 w 241"/>
                <a:gd name="T35" fmla="*/ 0 h 360"/>
                <a:gd name="T36" fmla="*/ 132 w 241"/>
                <a:gd name="T37" fmla="*/ 8 h 360"/>
                <a:gd name="T38" fmla="*/ 101 w 241"/>
                <a:gd name="T39" fmla="*/ 21 h 360"/>
                <a:gd name="T40" fmla="*/ 72 w 241"/>
                <a:gd name="T41" fmla="*/ 38 h 360"/>
                <a:gd name="T42" fmla="*/ 48 w 241"/>
                <a:gd name="T43" fmla="*/ 60 h 360"/>
                <a:gd name="T44" fmla="*/ 28 w 241"/>
                <a:gd name="T45" fmla="*/ 86 h 360"/>
                <a:gd name="T46" fmla="*/ 13 w 241"/>
                <a:gd name="T47" fmla="*/ 114 h 360"/>
                <a:gd name="T48" fmla="*/ 3 w 241"/>
                <a:gd name="T49" fmla="*/ 146 h 360"/>
                <a:gd name="T50" fmla="*/ 0 w 241"/>
                <a:gd name="T51" fmla="*/ 179 h 360"/>
                <a:gd name="T52" fmla="*/ 4 w 241"/>
                <a:gd name="T53" fmla="*/ 216 h 360"/>
                <a:gd name="T54" fmla="*/ 16 w 241"/>
                <a:gd name="T55" fmla="*/ 249 h 360"/>
                <a:gd name="T56" fmla="*/ 33 w 241"/>
                <a:gd name="T57" fmla="*/ 281 h 360"/>
                <a:gd name="T58" fmla="*/ 55 w 241"/>
                <a:gd name="T59" fmla="*/ 307 h 360"/>
                <a:gd name="T60" fmla="*/ 84 w 241"/>
                <a:gd name="T61" fmla="*/ 329 h 360"/>
                <a:gd name="T62" fmla="*/ 116 w 241"/>
                <a:gd name="T63" fmla="*/ 346 h 360"/>
                <a:gd name="T64" fmla="*/ 152 w 241"/>
                <a:gd name="T65" fmla="*/ 356 h 360"/>
                <a:gd name="T66" fmla="*/ 190 w 241"/>
                <a:gd name="T67" fmla="*/ 360 h 360"/>
                <a:gd name="T68" fmla="*/ 197 w 241"/>
                <a:gd name="T69" fmla="*/ 360 h 360"/>
                <a:gd name="T70" fmla="*/ 203 w 241"/>
                <a:gd name="T71" fmla="*/ 360 h 360"/>
                <a:gd name="T72" fmla="*/ 210 w 241"/>
                <a:gd name="T73" fmla="*/ 359 h 360"/>
                <a:gd name="T74" fmla="*/ 216 w 241"/>
                <a:gd name="T75" fmla="*/ 359 h 360"/>
                <a:gd name="T76" fmla="*/ 223 w 241"/>
                <a:gd name="T77" fmla="*/ 357 h 360"/>
                <a:gd name="T78" fmla="*/ 228 w 241"/>
                <a:gd name="T79" fmla="*/ 356 h 360"/>
                <a:gd name="T80" fmla="*/ 236 w 241"/>
                <a:gd name="T81" fmla="*/ 355 h 360"/>
                <a:gd name="T82" fmla="*/ 241 w 241"/>
                <a:gd name="T83" fmla="*/ 353 h 360"/>
                <a:gd name="T84" fmla="*/ 236 w 241"/>
                <a:gd name="T85" fmla="*/ 325 h 360"/>
                <a:gd name="T86" fmla="*/ 230 w 241"/>
                <a:gd name="T87" fmla="*/ 326 h 360"/>
                <a:gd name="T88" fmla="*/ 224 w 241"/>
                <a:gd name="T89" fmla="*/ 327 h 360"/>
                <a:gd name="T90" fmla="*/ 219 w 241"/>
                <a:gd name="T91" fmla="*/ 329 h 360"/>
                <a:gd name="T92" fmla="*/ 213 w 241"/>
                <a:gd name="T93" fmla="*/ 330 h 360"/>
                <a:gd name="T94" fmla="*/ 207 w 241"/>
                <a:gd name="T95" fmla="*/ 330 h 360"/>
                <a:gd name="T96" fmla="*/ 202 w 241"/>
                <a:gd name="T97" fmla="*/ 331 h 360"/>
                <a:gd name="T98" fmla="*/ 196 w 241"/>
                <a:gd name="T99" fmla="*/ 331 h 360"/>
                <a:gd name="T100" fmla="*/ 190 w 241"/>
                <a:gd name="T101" fmla="*/ 331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1" h="360">
                  <a:moveTo>
                    <a:pt x="190" y="331"/>
                  </a:moveTo>
                  <a:lnTo>
                    <a:pt x="158" y="329"/>
                  </a:lnTo>
                  <a:lnTo>
                    <a:pt x="128" y="320"/>
                  </a:lnTo>
                  <a:lnTo>
                    <a:pt x="101" y="305"/>
                  </a:lnTo>
                  <a:lnTo>
                    <a:pt x="78" y="286"/>
                  </a:lnTo>
                  <a:lnTo>
                    <a:pt x="58" y="264"/>
                  </a:lnTo>
                  <a:lnTo>
                    <a:pt x="44" y="238"/>
                  </a:lnTo>
                  <a:lnTo>
                    <a:pt x="34" y="209"/>
                  </a:lnTo>
                  <a:lnTo>
                    <a:pt x="31" y="179"/>
                  </a:lnTo>
                  <a:lnTo>
                    <a:pt x="34" y="151"/>
                  </a:lnTo>
                  <a:lnTo>
                    <a:pt x="43" y="125"/>
                  </a:lnTo>
                  <a:lnTo>
                    <a:pt x="55" y="100"/>
                  </a:lnTo>
                  <a:lnTo>
                    <a:pt x="72" y="79"/>
                  </a:lnTo>
                  <a:lnTo>
                    <a:pt x="94" y="60"/>
                  </a:lnTo>
                  <a:lnTo>
                    <a:pt x="116" y="46"/>
                  </a:lnTo>
                  <a:lnTo>
                    <a:pt x="143" y="35"/>
                  </a:lnTo>
                  <a:lnTo>
                    <a:pt x="172" y="30"/>
                  </a:lnTo>
                  <a:lnTo>
                    <a:pt x="166" y="0"/>
                  </a:lnTo>
                  <a:lnTo>
                    <a:pt x="132" y="8"/>
                  </a:lnTo>
                  <a:lnTo>
                    <a:pt x="101" y="21"/>
                  </a:lnTo>
                  <a:lnTo>
                    <a:pt x="72" y="38"/>
                  </a:lnTo>
                  <a:lnTo>
                    <a:pt x="48" y="60"/>
                  </a:lnTo>
                  <a:lnTo>
                    <a:pt x="28" y="86"/>
                  </a:lnTo>
                  <a:lnTo>
                    <a:pt x="13" y="114"/>
                  </a:lnTo>
                  <a:lnTo>
                    <a:pt x="3" y="146"/>
                  </a:lnTo>
                  <a:lnTo>
                    <a:pt x="0" y="179"/>
                  </a:lnTo>
                  <a:lnTo>
                    <a:pt x="4" y="216"/>
                  </a:lnTo>
                  <a:lnTo>
                    <a:pt x="16" y="249"/>
                  </a:lnTo>
                  <a:lnTo>
                    <a:pt x="33" y="281"/>
                  </a:lnTo>
                  <a:lnTo>
                    <a:pt x="55" y="307"/>
                  </a:lnTo>
                  <a:lnTo>
                    <a:pt x="84" y="329"/>
                  </a:lnTo>
                  <a:lnTo>
                    <a:pt x="116" y="346"/>
                  </a:lnTo>
                  <a:lnTo>
                    <a:pt x="152" y="356"/>
                  </a:lnTo>
                  <a:lnTo>
                    <a:pt x="190" y="360"/>
                  </a:lnTo>
                  <a:lnTo>
                    <a:pt x="197" y="360"/>
                  </a:lnTo>
                  <a:lnTo>
                    <a:pt x="203" y="360"/>
                  </a:lnTo>
                  <a:lnTo>
                    <a:pt x="210" y="359"/>
                  </a:lnTo>
                  <a:lnTo>
                    <a:pt x="216" y="359"/>
                  </a:lnTo>
                  <a:lnTo>
                    <a:pt x="223" y="357"/>
                  </a:lnTo>
                  <a:lnTo>
                    <a:pt x="228" y="356"/>
                  </a:lnTo>
                  <a:lnTo>
                    <a:pt x="236" y="355"/>
                  </a:lnTo>
                  <a:lnTo>
                    <a:pt x="241" y="353"/>
                  </a:lnTo>
                  <a:lnTo>
                    <a:pt x="236" y="325"/>
                  </a:lnTo>
                  <a:lnTo>
                    <a:pt x="230" y="326"/>
                  </a:lnTo>
                  <a:lnTo>
                    <a:pt x="224" y="327"/>
                  </a:lnTo>
                  <a:lnTo>
                    <a:pt x="219" y="329"/>
                  </a:lnTo>
                  <a:lnTo>
                    <a:pt x="213" y="330"/>
                  </a:lnTo>
                  <a:lnTo>
                    <a:pt x="207" y="330"/>
                  </a:lnTo>
                  <a:lnTo>
                    <a:pt x="202" y="331"/>
                  </a:lnTo>
                  <a:lnTo>
                    <a:pt x="196" y="331"/>
                  </a:lnTo>
                  <a:lnTo>
                    <a:pt x="190" y="331"/>
                  </a:lnTo>
                  <a:close/>
                </a:path>
              </a:pathLst>
            </a:custGeom>
            <a:solidFill>
              <a:srgbClr val="8006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2847" y="2499"/>
              <a:ext cx="216" cy="354"/>
            </a:xfrm>
            <a:custGeom>
              <a:avLst/>
              <a:gdLst>
                <a:gd name="T0" fmla="*/ 216 w 216"/>
                <a:gd name="T1" fmla="*/ 180 h 354"/>
                <a:gd name="T2" fmla="*/ 212 w 216"/>
                <a:gd name="T3" fmla="*/ 144 h 354"/>
                <a:gd name="T4" fmla="*/ 200 w 216"/>
                <a:gd name="T5" fmla="*/ 110 h 354"/>
                <a:gd name="T6" fmla="*/ 183 w 216"/>
                <a:gd name="T7" fmla="*/ 80 h 354"/>
                <a:gd name="T8" fmla="*/ 159 w 216"/>
                <a:gd name="T9" fmla="*/ 53 h 354"/>
                <a:gd name="T10" fmla="*/ 131 w 216"/>
                <a:gd name="T11" fmla="*/ 31 h 354"/>
                <a:gd name="T12" fmla="*/ 98 w 216"/>
                <a:gd name="T13" fmla="*/ 14 h 354"/>
                <a:gd name="T14" fmla="*/ 62 w 216"/>
                <a:gd name="T15" fmla="*/ 4 h 354"/>
                <a:gd name="T16" fmla="*/ 24 w 216"/>
                <a:gd name="T17" fmla="*/ 0 h 354"/>
                <a:gd name="T18" fmla="*/ 18 w 216"/>
                <a:gd name="T19" fmla="*/ 0 h 354"/>
                <a:gd name="T20" fmla="*/ 11 w 216"/>
                <a:gd name="T21" fmla="*/ 0 h 354"/>
                <a:gd name="T22" fmla="*/ 6 w 216"/>
                <a:gd name="T23" fmla="*/ 1 h 354"/>
                <a:gd name="T24" fmla="*/ 0 w 216"/>
                <a:gd name="T25" fmla="*/ 1 h 354"/>
                <a:gd name="T26" fmla="*/ 6 w 216"/>
                <a:gd name="T27" fmla="*/ 31 h 354"/>
                <a:gd name="T28" fmla="*/ 10 w 216"/>
                <a:gd name="T29" fmla="*/ 30 h 354"/>
                <a:gd name="T30" fmla="*/ 16 w 216"/>
                <a:gd name="T31" fmla="*/ 30 h 354"/>
                <a:gd name="T32" fmla="*/ 20 w 216"/>
                <a:gd name="T33" fmla="*/ 30 h 354"/>
                <a:gd name="T34" fmla="*/ 24 w 216"/>
                <a:gd name="T35" fmla="*/ 30 h 354"/>
                <a:gd name="T36" fmla="*/ 57 w 216"/>
                <a:gd name="T37" fmla="*/ 32 h 354"/>
                <a:gd name="T38" fmla="*/ 87 w 216"/>
                <a:gd name="T39" fmla="*/ 41 h 354"/>
                <a:gd name="T40" fmla="*/ 114 w 216"/>
                <a:gd name="T41" fmla="*/ 56 h 354"/>
                <a:gd name="T42" fmla="*/ 138 w 216"/>
                <a:gd name="T43" fmla="*/ 74 h 354"/>
                <a:gd name="T44" fmla="*/ 158 w 216"/>
                <a:gd name="T45" fmla="*/ 96 h 354"/>
                <a:gd name="T46" fmla="*/ 172 w 216"/>
                <a:gd name="T47" fmla="*/ 122 h 354"/>
                <a:gd name="T48" fmla="*/ 182 w 216"/>
                <a:gd name="T49" fmla="*/ 150 h 354"/>
                <a:gd name="T50" fmla="*/ 185 w 216"/>
                <a:gd name="T51" fmla="*/ 180 h 354"/>
                <a:gd name="T52" fmla="*/ 182 w 216"/>
                <a:gd name="T53" fmla="*/ 205 h 354"/>
                <a:gd name="T54" fmla="*/ 176 w 216"/>
                <a:gd name="T55" fmla="*/ 230 h 354"/>
                <a:gd name="T56" fmla="*/ 166 w 216"/>
                <a:gd name="T57" fmla="*/ 252 h 354"/>
                <a:gd name="T58" fmla="*/ 152 w 216"/>
                <a:gd name="T59" fmla="*/ 273 h 354"/>
                <a:gd name="T60" fmla="*/ 135 w 216"/>
                <a:gd name="T61" fmla="*/ 289 h 354"/>
                <a:gd name="T62" fmla="*/ 115 w 216"/>
                <a:gd name="T63" fmla="*/ 305 h 354"/>
                <a:gd name="T64" fmla="*/ 94 w 216"/>
                <a:gd name="T65" fmla="*/ 317 h 354"/>
                <a:gd name="T66" fmla="*/ 70 w 216"/>
                <a:gd name="T67" fmla="*/ 326 h 354"/>
                <a:gd name="T68" fmla="*/ 75 w 216"/>
                <a:gd name="T69" fmla="*/ 354 h 354"/>
                <a:gd name="T70" fmla="*/ 105 w 216"/>
                <a:gd name="T71" fmla="*/ 344 h 354"/>
                <a:gd name="T72" fmla="*/ 132 w 216"/>
                <a:gd name="T73" fmla="*/ 330 h 354"/>
                <a:gd name="T74" fmla="*/ 155 w 216"/>
                <a:gd name="T75" fmla="*/ 312 h 354"/>
                <a:gd name="T76" fmla="*/ 176 w 216"/>
                <a:gd name="T77" fmla="*/ 291 h 354"/>
                <a:gd name="T78" fmla="*/ 193 w 216"/>
                <a:gd name="T79" fmla="*/ 266 h 354"/>
                <a:gd name="T80" fmla="*/ 206 w 216"/>
                <a:gd name="T81" fmla="*/ 240 h 354"/>
                <a:gd name="T82" fmla="*/ 213 w 216"/>
                <a:gd name="T83" fmla="*/ 210 h 354"/>
                <a:gd name="T84" fmla="*/ 216 w 216"/>
                <a:gd name="T85" fmla="*/ 180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6" h="354">
                  <a:moveTo>
                    <a:pt x="216" y="180"/>
                  </a:moveTo>
                  <a:lnTo>
                    <a:pt x="212" y="144"/>
                  </a:lnTo>
                  <a:lnTo>
                    <a:pt x="200" y="110"/>
                  </a:lnTo>
                  <a:lnTo>
                    <a:pt x="183" y="80"/>
                  </a:lnTo>
                  <a:lnTo>
                    <a:pt x="159" y="53"/>
                  </a:lnTo>
                  <a:lnTo>
                    <a:pt x="131" y="31"/>
                  </a:lnTo>
                  <a:lnTo>
                    <a:pt x="98" y="14"/>
                  </a:lnTo>
                  <a:lnTo>
                    <a:pt x="62" y="4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1" y="0"/>
                  </a:lnTo>
                  <a:lnTo>
                    <a:pt x="6" y="1"/>
                  </a:lnTo>
                  <a:lnTo>
                    <a:pt x="0" y="1"/>
                  </a:lnTo>
                  <a:lnTo>
                    <a:pt x="6" y="31"/>
                  </a:lnTo>
                  <a:lnTo>
                    <a:pt x="10" y="30"/>
                  </a:lnTo>
                  <a:lnTo>
                    <a:pt x="16" y="30"/>
                  </a:lnTo>
                  <a:lnTo>
                    <a:pt x="20" y="30"/>
                  </a:lnTo>
                  <a:lnTo>
                    <a:pt x="24" y="30"/>
                  </a:lnTo>
                  <a:lnTo>
                    <a:pt x="57" y="32"/>
                  </a:lnTo>
                  <a:lnTo>
                    <a:pt x="87" y="41"/>
                  </a:lnTo>
                  <a:lnTo>
                    <a:pt x="114" y="56"/>
                  </a:lnTo>
                  <a:lnTo>
                    <a:pt x="138" y="74"/>
                  </a:lnTo>
                  <a:lnTo>
                    <a:pt x="158" y="96"/>
                  </a:lnTo>
                  <a:lnTo>
                    <a:pt x="172" y="122"/>
                  </a:lnTo>
                  <a:lnTo>
                    <a:pt x="182" y="150"/>
                  </a:lnTo>
                  <a:lnTo>
                    <a:pt x="185" y="180"/>
                  </a:lnTo>
                  <a:lnTo>
                    <a:pt x="182" y="205"/>
                  </a:lnTo>
                  <a:lnTo>
                    <a:pt x="176" y="230"/>
                  </a:lnTo>
                  <a:lnTo>
                    <a:pt x="166" y="252"/>
                  </a:lnTo>
                  <a:lnTo>
                    <a:pt x="152" y="273"/>
                  </a:lnTo>
                  <a:lnTo>
                    <a:pt x="135" y="289"/>
                  </a:lnTo>
                  <a:lnTo>
                    <a:pt x="115" y="305"/>
                  </a:lnTo>
                  <a:lnTo>
                    <a:pt x="94" y="317"/>
                  </a:lnTo>
                  <a:lnTo>
                    <a:pt x="70" y="326"/>
                  </a:lnTo>
                  <a:lnTo>
                    <a:pt x="75" y="354"/>
                  </a:lnTo>
                  <a:lnTo>
                    <a:pt x="105" y="344"/>
                  </a:lnTo>
                  <a:lnTo>
                    <a:pt x="132" y="330"/>
                  </a:lnTo>
                  <a:lnTo>
                    <a:pt x="155" y="312"/>
                  </a:lnTo>
                  <a:lnTo>
                    <a:pt x="176" y="291"/>
                  </a:lnTo>
                  <a:lnTo>
                    <a:pt x="193" y="266"/>
                  </a:lnTo>
                  <a:lnTo>
                    <a:pt x="206" y="240"/>
                  </a:lnTo>
                  <a:lnTo>
                    <a:pt x="213" y="210"/>
                  </a:lnTo>
                  <a:lnTo>
                    <a:pt x="216" y="180"/>
                  </a:lnTo>
                  <a:close/>
                </a:path>
              </a:pathLst>
            </a:custGeom>
            <a:solidFill>
              <a:srgbClr val="8006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sp>
          <p:nvSpPr>
            <p:cNvPr id="1077" name="Freeform 83"/>
            <p:cNvSpPr>
              <a:spLocks/>
            </p:cNvSpPr>
            <p:nvPr/>
          </p:nvSpPr>
          <p:spPr bwMode="auto">
            <a:xfrm>
              <a:off x="3812" y="2483"/>
              <a:ext cx="168" cy="337"/>
            </a:xfrm>
            <a:custGeom>
              <a:avLst/>
              <a:gdLst>
                <a:gd name="T0" fmla="*/ 168 w 168"/>
                <a:gd name="T1" fmla="*/ 165 h 337"/>
                <a:gd name="T2" fmla="*/ 166 w 168"/>
                <a:gd name="T3" fmla="*/ 186 h 337"/>
                <a:gd name="T4" fmla="*/ 162 w 168"/>
                <a:gd name="T5" fmla="*/ 207 h 337"/>
                <a:gd name="T6" fmla="*/ 152 w 168"/>
                <a:gd name="T7" fmla="*/ 229 h 337"/>
                <a:gd name="T8" fmla="*/ 135 w 168"/>
                <a:gd name="T9" fmla="*/ 251 h 337"/>
                <a:gd name="T10" fmla="*/ 114 w 168"/>
                <a:gd name="T11" fmla="*/ 273 h 337"/>
                <a:gd name="T12" fmla="*/ 84 w 168"/>
                <a:gd name="T13" fmla="*/ 295 h 337"/>
                <a:gd name="T14" fmla="*/ 46 w 168"/>
                <a:gd name="T15" fmla="*/ 316 h 337"/>
                <a:gd name="T16" fmla="*/ 0 w 168"/>
                <a:gd name="T17" fmla="*/ 337 h 337"/>
                <a:gd name="T18" fmla="*/ 7 w 168"/>
                <a:gd name="T19" fmla="*/ 334 h 337"/>
                <a:gd name="T20" fmla="*/ 24 w 168"/>
                <a:gd name="T21" fmla="*/ 325 h 337"/>
                <a:gd name="T22" fmla="*/ 47 w 168"/>
                <a:gd name="T23" fmla="*/ 312 h 337"/>
                <a:gd name="T24" fmla="*/ 75 w 168"/>
                <a:gd name="T25" fmla="*/ 294 h 337"/>
                <a:gd name="T26" fmla="*/ 102 w 168"/>
                <a:gd name="T27" fmla="*/ 270 h 337"/>
                <a:gd name="T28" fmla="*/ 125 w 168"/>
                <a:gd name="T29" fmla="*/ 243 h 337"/>
                <a:gd name="T30" fmla="*/ 141 w 168"/>
                <a:gd name="T31" fmla="*/ 212 h 337"/>
                <a:gd name="T32" fmla="*/ 146 w 168"/>
                <a:gd name="T33" fmla="*/ 177 h 337"/>
                <a:gd name="T34" fmla="*/ 145 w 168"/>
                <a:gd name="T35" fmla="*/ 163 h 337"/>
                <a:gd name="T36" fmla="*/ 141 w 168"/>
                <a:gd name="T37" fmla="*/ 147 h 337"/>
                <a:gd name="T38" fmla="*/ 134 w 168"/>
                <a:gd name="T39" fmla="*/ 131 h 337"/>
                <a:gd name="T40" fmla="*/ 124 w 168"/>
                <a:gd name="T41" fmla="*/ 116 h 337"/>
                <a:gd name="T42" fmla="*/ 111 w 168"/>
                <a:gd name="T43" fmla="*/ 99 h 337"/>
                <a:gd name="T44" fmla="*/ 95 w 168"/>
                <a:gd name="T45" fmla="*/ 82 h 337"/>
                <a:gd name="T46" fmla="*/ 75 w 168"/>
                <a:gd name="T47" fmla="*/ 65 h 337"/>
                <a:gd name="T48" fmla="*/ 53 w 168"/>
                <a:gd name="T49" fmla="*/ 47 h 337"/>
                <a:gd name="T50" fmla="*/ 40 w 168"/>
                <a:gd name="T51" fmla="*/ 86 h 337"/>
                <a:gd name="T52" fmla="*/ 14 w 168"/>
                <a:gd name="T53" fmla="*/ 0 h 337"/>
                <a:gd name="T54" fmla="*/ 128 w 168"/>
                <a:gd name="T55" fmla="*/ 22 h 337"/>
                <a:gd name="T56" fmla="*/ 80 w 168"/>
                <a:gd name="T57" fmla="*/ 30 h 337"/>
                <a:gd name="T58" fmla="*/ 84 w 168"/>
                <a:gd name="T59" fmla="*/ 33 h 337"/>
                <a:gd name="T60" fmla="*/ 92 w 168"/>
                <a:gd name="T61" fmla="*/ 41 h 337"/>
                <a:gd name="T62" fmla="*/ 107 w 168"/>
                <a:gd name="T63" fmla="*/ 54 h 337"/>
                <a:gd name="T64" fmla="*/ 122 w 168"/>
                <a:gd name="T65" fmla="*/ 69 h 337"/>
                <a:gd name="T66" fmla="*/ 138 w 168"/>
                <a:gd name="T67" fmla="*/ 90 h 337"/>
                <a:gd name="T68" fmla="*/ 152 w 168"/>
                <a:gd name="T69" fmla="*/ 112 h 337"/>
                <a:gd name="T70" fmla="*/ 162 w 168"/>
                <a:gd name="T71" fmla="*/ 138 h 337"/>
                <a:gd name="T72" fmla="*/ 168 w 168"/>
                <a:gd name="T73" fmla="*/ 165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8" h="337">
                  <a:moveTo>
                    <a:pt x="168" y="165"/>
                  </a:moveTo>
                  <a:lnTo>
                    <a:pt x="166" y="186"/>
                  </a:lnTo>
                  <a:lnTo>
                    <a:pt x="162" y="207"/>
                  </a:lnTo>
                  <a:lnTo>
                    <a:pt x="152" y="229"/>
                  </a:lnTo>
                  <a:lnTo>
                    <a:pt x="135" y="251"/>
                  </a:lnTo>
                  <a:lnTo>
                    <a:pt x="114" y="273"/>
                  </a:lnTo>
                  <a:lnTo>
                    <a:pt x="84" y="295"/>
                  </a:lnTo>
                  <a:lnTo>
                    <a:pt x="46" y="316"/>
                  </a:lnTo>
                  <a:lnTo>
                    <a:pt x="0" y="337"/>
                  </a:lnTo>
                  <a:lnTo>
                    <a:pt x="7" y="334"/>
                  </a:lnTo>
                  <a:lnTo>
                    <a:pt x="24" y="325"/>
                  </a:lnTo>
                  <a:lnTo>
                    <a:pt x="47" y="312"/>
                  </a:lnTo>
                  <a:lnTo>
                    <a:pt x="75" y="294"/>
                  </a:lnTo>
                  <a:lnTo>
                    <a:pt x="102" y="270"/>
                  </a:lnTo>
                  <a:lnTo>
                    <a:pt x="125" y="243"/>
                  </a:lnTo>
                  <a:lnTo>
                    <a:pt x="141" y="212"/>
                  </a:lnTo>
                  <a:lnTo>
                    <a:pt x="146" y="177"/>
                  </a:lnTo>
                  <a:lnTo>
                    <a:pt x="145" y="163"/>
                  </a:lnTo>
                  <a:lnTo>
                    <a:pt x="141" y="147"/>
                  </a:lnTo>
                  <a:lnTo>
                    <a:pt x="134" y="131"/>
                  </a:lnTo>
                  <a:lnTo>
                    <a:pt x="124" y="116"/>
                  </a:lnTo>
                  <a:lnTo>
                    <a:pt x="111" y="99"/>
                  </a:lnTo>
                  <a:lnTo>
                    <a:pt x="95" y="82"/>
                  </a:lnTo>
                  <a:lnTo>
                    <a:pt x="75" y="65"/>
                  </a:lnTo>
                  <a:lnTo>
                    <a:pt x="53" y="47"/>
                  </a:lnTo>
                  <a:lnTo>
                    <a:pt x="40" y="86"/>
                  </a:lnTo>
                  <a:lnTo>
                    <a:pt x="14" y="0"/>
                  </a:lnTo>
                  <a:lnTo>
                    <a:pt x="128" y="22"/>
                  </a:lnTo>
                  <a:lnTo>
                    <a:pt x="80" y="30"/>
                  </a:lnTo>
                  <a:lnTo>
                    <a:pt x="84" y="33"/>
                  </a:lnTo>
                  <a:lnTo>
                    <a:pt x="92" y="41"/>
                  </a:lnTo>
                  <a:lnTo>
                    <a:pt x="107" y="54"/>
                  </a:lnTo>
                  <a:lnTo>
                    <a:pt x="122" y="69"/>
                  </a:lnTo>
                  <a:lnTo>
                    <a:pt x="138" y="90"/>
                  </a:lnTo>
                  <a:lnTo>
                    <a:pt x="152" y="112"/>
                  </a:lnTo>
                  <a:lnTo>
                    <a:pt x="162" y="138"/>
                  </a:lnTo>
                  <a:lnTo>
                    <a:pt x="168" y="165"/>
                  </a:lnTo>
                  <a:close/>
                </a:path>
              </a:pathLst>
            </a:custGeom>
            <a:solidFill>
              <a:srgbClr val="FF93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sp>
          <p:nvSpPr>
            <p:cNvPr id="1078" name="Freeform 84"/>
            <p:cNvSpPr>
              <a:spLocks/>
            </p:cNvSpPr>
            <p:nvPr/>
          </p:nvSpPr>
          <p:spPr bwMode="auto">
            <a:xfrm>
              <a:off x="2636" y="1600"/>
              <a:ext cx="425" cy="146"/>
            </a:xfrm>
            <a:custGeom>
              <a:avLst/>
              <a:gdLst>
                <a:gd name="T0" fmla="*/ 217 w 425"/>
                <a:gd name="T1" fmla="*/ 0 h 146"/>
                <a:gd name="T2" fmla="*/ 241 w 425"/>
                <a:gd name="T3" fmla="*/ 2 h 146"/>
                <a:gd name="T4" fmla="*/ 265 w 425"/>
                <a:gd name="T5" fmla="*/ 5 h 146"/>
                <a:gd name="T6" fmla="*/ 291 w 425"/>
                <a:gd name="T7" fmla="*/ 13 h 146"/>
                <a:gd name="T8" fmla="*/ 316 w 425"/>
                <a:gd name="T9" fmla="*/ 24 h 146"/>
                <a:gd name="T10" fmla="*/ 343 w 425"/>
                <a:gd name="T11" fmla="*/ 38 h 146"/>
                <a:gd name="T12" fmla="*/ 370 w 425"/>
                <a:gd name="T13" fmla="*/ 57 h 146"/>
                <a:gd name="T14" fmla="*/ 397 w 425"/>
                <a:gd name="T15" fmla="*/ 81 h 146"/>
                <a:gd name="T16" fmla="*/ 425 w 425"/>
                <a:gd name="T17" fmla="*/ 109 h 146"/>
                <a:gd name="T18" fmla="*/ 421 w 425"/>
                <a:gd name="T19" fmla="*/ 105 h 146"/>
                <a:gd name="T20" fmla="*/ 410 w 425"/>
                <a:gd name="T21" fmla="*/ 94 h 146"/>
                <a:gd name="T22" fmla="*/ 390 w 425"/>
                <a:gd name="T23" fmla="*/ 78 h 146"/>
                <a:gd name="T24" fmla="*/ 366 w 425"/>
                <a:gd name="T25" fmla="*/ 60 h 146"/>
                <a:gd name="T26" fmla="*/ 335 w 425"/>
                <a:gd name="T27" fmla="*/ 42 h 146"/>
                <a:gd name="T28" fmla="*/ 299 w 425"/>
                <a:gd name="T29" fmla="*/ 27 h 146"/>
                <a:gd name="T30" fmla="*/ 261 w 425"/>
                <a:gd name="T31" fmla="*/ 17 h 146"/>
                <a:gd name="T32" fmla="*/ 218 w 425"/>
                <a:gd name="T33" fmla="*/ 16 h 146"/>
                <a:gd name="T34" fmla="*/ 198 w 425"/>
                <a:gd name="T35" fmla="*/ 18 h 146"/>
                <a:gd name="T36" fmla="*/ 178 w 425"/>
                <a:gd name="T37" fmla="*/ 22 h 146"/>
                <a:gd name="T38" fmla="*/ 159 w 425"/>
                <a:gd name="T39" fmla="*/ 29 h 146"/>
                <a:gd name="T40" fmla="*/ 137 w 425"/>
                <a:gd name="T41" fmla="*/ 39 h 146"/>
                <a:gd name="T42" fmla="*/ 116 w 425"/>
                <a:gd name="T43" fmla="*/ 52 h 146"/>
                <a:gd name="T44" fmla="*/ 95 w 425"/>
                <a:gd name="T45" fmla="*/ 68 h 146"/>
                <a:gd name="T46" fmla="*/ 73 w 425"/>
                <a:gd name="T47" fmla="*/ 87 h 146"/>
                <a:gd name="T48" fmla="*/ 52 w 425"/>
                <a:gd name="T49" fmla="*/ 109 h 146"/>
                <a:gd name="T50" fmla="*/ 102 w 425"/>
                <a:gd name="T51" fmla="*/ 113 h 146"/>
                <a:gd name="T52" fmla="*/ 0 w 425"/>
                <a:gd name="T53" fmla="*/ 146 h 146"/>
                <a:gd name="T54" fmla="*/ 9 w 425"/>
                <a:gd name="T55" fmla="*/ 55 h 146"/>
                <a:gd name="T56" fmla="*/ 27 w 425"/>
                <a:gd name="T57" fmla="*/ 91 h 146"/>
                <a:gd name="T58" fmla="*/ 31 w 425"/>
                <a:gd name="T59" fmla="*/ 87 h 146"/>
                <a:gd name="T60" fmla="*/ 41 w 425"/>
                <a:gd name="T61" fmla="*/ 77 h 146"/>
                <a:gd name="T62" fmla="*/ 58 w 425"/>
                <a:gd name="T63" fmla="*/ 63 h 146"/>
                <a:gd name="T64" fmla="*/ 80 w 425"/>
                <a:gd name="T65" fmla="*/ 46 h 146"/>
                <a:gd name="T66" fmla="*/ 107 w 425"/>
                <a:gd name="T67" fmla="*/ 30 h 146"/>
                <a:gd name="T68" fmla="*/ 140 w 425"/>
                <a:gd name="T69" fmla="*/ 15 h 146"/>
                <a:gd name="T70" fmla="*/ 177 w 425"/>
                <a:gd name="T71" fmla="*/ 4 h 146"/>
                <a:gd name="T72" fmla="*/ 217 w 425"/>
                <a:gd name="T73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25" h="146">
                  <a:moveTo>
                    <a:pt x="217" y="0"/>
                  </a:moveTo>
                  <a:lnTo>
                    <a:pt x="241" y="2"/>
                  </a:lnTo>
                  <a:lnTo>
                    <a:pt x="265" y="5"/>
                  </a:lnTo>
                  <a:lnTo>
                    <a:pt x="291" y="13"/>
                  </a:lnTo>
                  <a:lnTo>
                    <a:pt x="316" y="24"/>
                  </a:lnTo>
                  <a:lnTo>
                    <a:pt x="343" y="38"/>
                  </a:lnTo>
                  <a:lnTo>
                    <a:pt x="370" y="57"/>
                  </a:lnTo>
                  <a:lnTo>
                    <a:pt x="397" y="81"/>
                  </a:lnTo>
                  <a:lnTo>
                    <a:pt x="425" y="109"/>
                  </a:lnTo>
                  <a:lnTo>
                    <a:pt x="421" y="105"/>
                  </a:lnTo>
                  <a:lnTo>
                    <a:pt x="410" y="94"/>
                  </a:lnTo>
                  <a:lnTo>
                    <a:pt x="390" y="78"/>
                  </a:lnTo>
                  <a:lnTo>
                    <a:pt x="366" y="60"/>
                  </a:lnTo>
                  <a:lnTo>
                    <a:pt x="335" y="42"/>
                  </a:lnTo>
                  <a:lnTo>
                    <a:pt x="299" y="27"/>
                  </a:lnTo>
                  <a:lnTo>
                    <a:pt x="261" y="17"/>
                  </a:lnTo>
                  <a:lnTo>
                    <a:pt x="218" y="16"/>
                  </a:lnTo>
                  <a:lnTo>
                    <a:pt x="198" y="18"/>
                  </a:lnTo>
                  <a:lnTo>
                    <a:pt x="178" y="22"/>
                  </a:lnTo>
                  <a:lnTo>
                    <a:pt x="159" y="29"/>
                  </a:lnTo>
                  <a:lnTo>
                    <a:pt x="137" y="39"/>
                  </a:lnTo>
                  <a:lnTo>
                    <a:pt x="116" y="52"/>
                  </a:lnTo>
                  <a:lnTo>
                    <a:pt x="95" y="68"/>
                  </a:lnTo>
                  <a:lnTo>
                    <a:pt x="73" y="87"/>
                  </a:lnTo>
                  <a:lnTo>
                    <a:pt x="52" y="109"/>
                  </a:lnTo>
                  <a:lnTo>
                    <a:pt x="102" y="113"/>
                  </a:lnTo>
                  <a:lnTo>
                    <a:pt x="0" y="146"/>
                  </a:lnTo>
                  <a:lnTo>
                    <a:pt x="9" y="55"/>
                  </a:lnTo>
                  <a:lnTo>
                    <a:pt x="27" y="91"/>
                  </a:lnTo>
                  <a:lnTo>
                    <a:pt x="31" y="87"/>
                  </a:lnTo>
                  <a:lnTo>
                    <a:pt x="41" y="77"/>
                  </a:lnTo>
                  <a:lnTo>
                    <a:pt x="58" y="63"/>
                  </a:lnTo>
                  <a:lnTo>
                    <a:pt x="80" y="46"/>
                  </a:lnTo>
                  <a:lnTo>
                    <a:pt x="107" y="30"/>
                  </a:lnTo>
                  <a:lnTo>
                    <a:pt x="140" y="15"/>
                  </a:lnTo>
                  <a:lnTo>
                    <a:pt x="177" y="4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FF93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  <p:sp>
          <p:nvSpPr>
            <p:cNvPr id="1079" name="Freeform 85"/>
            <p:cNvSpPr>
              <a:spLocks/>
            </p:cNvSpPr>
            <p:nvPr/>
          </p:nvSpPr>
          <p:spPr bwMode="auto">
            <a:xfrm>
              <a:off x="1731" y="2499"/>
              <a:ext cx="218" cy="324"/>
            </a:xfrm>
            <a:custGeom>
              <a:avLst/>
              <a:gdLst>
                <a:gd name="T0" fmla="*/ 2 w 218"/>
                <a:gd name="T1" fmla="*/ 157 h 324"/>
                <a:gd name="T2" fmla="*/ 5 w 218"/>
                <a:gd name="T3" fmla="*/ 135 h 324"/>
                <a:gd name="T4" fmla="*/ 13 w 218"/>
                <a:gd name="T5" fmla="*/ 113 h 324"/>
                <a:gd name="T6" fmla="*/ 27 w 218"/>
                <a:gd name="T7" fmla="*/ 91 h 324"/>
                <a:gd name="T8" fmla="*/ 49 w 218"/>
                <a:gd name="T9" fmla="*/ 69 h 324"/>
                <a:gd name="T10" fmla="*/ 77 w 218"/>
                <a:gd name="T11" fmla="*/ 48 h 324"/>
                <a:gd name="T12" fmla="*/ 114 w 218"/>
                <a:gd name="T13" fmla="*/ 30 h 324"/>
                <a:gd name="T14" fmla="*/ 161 w 218"/>
                <a:gd name="T15" fmla="*/ 14 h 324"/>
                <a:gd name="T16" fmla="*/ 218 w 218"/>
                <a:gd name="T17" fmla="*/ 0 h 324"/>
                <a:gd name="T18" fmla="*/ 209 w 218"/>
                <a:gd name="T19" fmla="*/ 1 h 324"/>
                <a:gd name="T20" fmla="*/ 188 w 218"/>
                <a:gd name="T21" fmla="*/ 8 h 324"/>
                <a:gd name="T22" fmla="*/ 157 w 218"/>
                <a:gd name="T23" fmla="*/ 18 h 324"/>
                <a:gd name="T24" fmla="*/ 121 w 218"/>
                <a:gd name="T25" fmla="*/ 34 h 324"/>
                <a:gd name="T26" fmla="*/ 86 w 218"/>
                <a:gd name="T27" fmla="*/ 54 h 324"/>
                <a:gd name="T28" fmla="*/ 54 w 218"/>
                <a:gd name="T29" fmla="*/ 80 h 324"/>
                <a:gd name="T30" fmla="*/ 33 w 218"/>
                <a:gd name="T31" fmla="*/ 113 h 324"/>
                <a:gd name="T32" fmla="*/ 25 w 218"/>
                <a:gd name="T33" fmla="*/ 153 h 324"/>
                <a:gd name="T34" fmla="*/ 26 w 218"/>
                <a:gd name="T35" fmla="*/ 166 h 324"/>
                <a:gd name="T36" fmla="*/ 27 w 218"/>
                <a:gd name="T37" fmla="*/ 179 h 324"/>
                <a:gd name="T38" fmla="*/ 32 w 218"/>
                <a:gd name="T39" fmla="*/ 193 h 324"/>
                <a:gd name="T40" fmla="*/ 37 w 218"/>
                <a:gd name="T41" fmla="*/ 208 h 324"/>
                <a:gd name="T42" fmla="*/ 46 w 218"/>
                <a:gd name="T43" fmla="*/ 223 h 324"/>
                <a:gd name="T44" fmla="*/ 56 w 218"/>
                <a:gd name="T45" fmla="*/ 239 h 324"/>
                <a:gd name="T46" fmla="*/ 67 w 218"/>
                <a:gd name="T47" fmla="*/ 256 h 324"/>
                <a:gd name="T48" fmla="*/ 81 w 218"/>
                <a:gd name="T49" fmla="*/ 273 h 324"/>
                <a:gd name="T50" fmla="*/ 104 w 218"/>
                <a:gd name="T51" fmla="*/ 237 h 324"/>
                <a:gd name="T52" fmla="*/ 104 w 218"/>
                <a:gd name="T53" fmla="*/ 324 h 324"/>
                <a:gd name="T54" fmla="*/ 0 w 218"/>
                <a:gd name="T55" fmla="*/ 283 h 324"/>
                <a:gd name="T56" fmla="*/ 50 w 218"/>
                <a:gd name="T57" fmla="*/ 284 h 324"/>
                <a:gd name="T58" fmla="*/ 47 w 218"/>
                <a:gd name="T59" fmla="*/ 282 h 324"/>
                <a:gd name="T60" fmla="*/ 42 w 218"/>
                <a:gd name="T61" fmla="*/ 274 h 324"/>
                <a:gd name="T62" fmla="*/ 34 w 218"/>
                <a:gd name="T63" fmla="*/ 261 h 324"/>
                <a:gd name="T64" fmla="*/ 25 w 218"/>
                <a:gd name="T65" fmla="*/ 245 h 324"/>
                <a:gd name="T66" fmla="*/ 16 w 218"/>
                <a:gd name="T67" fmla="*/ 226 h 324"/>
                <a:gd name="T68" fmla="*/ 8 w 218"/>
                <a:gd name="T69" fmla="*/ 205 h 324"/>
                <a:gd name="T70" fmla="*/ 3 w 218"/>
                <a:gd name="T71" fmla="*/ 182 h 324"/>
                <a:gd name="T72" fmla="*/ 2 w 218"/>
                <a:gd name="T73" fmla="*/ 157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18" h="324">
                  <a:moveTo>
                    <a:pt x="2" y="157"/>
                  </a:moveTo>
                  <a:lnTo>
                    <a:pt x="5" y="135"/>
                  </a:lnTo>
                  <a:lnTo>
                    <a:pt x="13" y="113"/>
                  </a:lnTo>
                  <a:lnTo>
                    <a:pt x="27" y="91"/>
                  </a:lnTo>
                  <a:lnTo>
                    <a:pt x="49" y="69"/>
                  </a:lnTo>
                  <a:lnTo>
                    <a:pt x="77" y="48"/>
                  </a:lnTo>
                  <a:lnTo>
                    <a:pt x="114" y="30"/>
                  </a:lnTo>
                  <a:lnTo>
                    <a:pt x="161" y="14"/>
                  </a:lnTo>
                  <a:lnTo>
                    <a:pt x="218" y="0"/>
                  </a:lnTo>
                  <a:lnTo>
                    <a:pt x="209" y="1"/>
                  </a:lnTo>
                  <a:lnTo>
                    <a:pt x="188" y="8"/>
                  </a:lnTo>
                  <a:lnTo>
                    <a:pt x="157" y="18"/>
                  </a:lnTo>
                  <a:lnTo>
                    <a:pt x="121" y="34"/>
                  </a:lnTo>
                  <a:lnTo>
                    <a:pt x="86" y="54"/>
                  </a:lnTo>
                  <a:lnTo>
                    <a:pt x="54" y="80"/>
                  </a:lnTo>
                  <a:lnTo>
                    <a:pt x="33" y="113"/>
                  </a:lnTo>
                  <a:lnTo>
                    <a:pt x="25" y="153"/>
                  </a:lnTo>
                  <a:lnTo>
                    <a:pt x="26" y="166"/>
                  </a:lnTo>
                  <a:lnTo>
                    <a:pt x="27" y="179"/>
                  </a:lnTo>
                  <a:lnTo>
                    <a:pt x="32" y="193"/>
                  </a:lnTo>
                  <a:lnTo>
                    <a:pt x="37" y="208"/>
                  </a:lnTo>
                  <a:lnTo>
                    <a:pt x="46" y="223"/>
                  </a:lnTo>
                  <a:lnTo>
                    <a:pt x="56" y="239"/>
                  </a:lnTo>
                  <a:lnTo>
                    <a:pt x="67" y="256"/>
                  </a:lnTo>
                  <a:lnTo>
                    <a:pt x="81" y="273"/>
                  </a:lnTo>
                  <a:lnTo>
                    <a:pt x="104" y="237"/>
                  </a:lnTo>
                  <a:lnTo>
                    <a:pt x="104" y="324"/>
                  </a:lnTo>
                  <a:lnTo>
                    <a:pt x="0" y="283"/>
                  </a:lnTo>
                  <a:lnTo>
                    <a:pt x="50" y="284"/>
                  </a:lnTo>
                  <a:lnTo>
                    <a:pt x="47" y="282"/>
                  </a:lnTo>
                  <a:lnTo>
                    <a:pt x="42" y="274"/>
                  </a:lnTo>
                  <a:lnTo>
                    <a:pt x="34" y="261"/>
                  </a:lnTo>
                  <a:lnTo>
                    <a:pt x="25" y="245"/>
                  </a:lnTo>
                  <a:lnTo>
                    <a:pt x="16" y="226"/>
                  </a:lnTo>
                  <a:lnTo>
                    <a:pt x="8" y="205"/>
                  </a:lnTo>
                  <a:lnTo>
                    <a:pt x="3" y="182"/>
                  </a:lnTo>
                  <a:lnTo>
                    <a:pt x="2" y="157"/>
                  </a:lnTo>
                  <a:close/>
                </a:path>
              </a:pathLst>
            </a:custGeom>
            <a:solidFill>
              <a:srgbClr val="FF93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 dirty="0"/>
            </a:p>
          </p:txBody>
        </p:sp>
      </p:grpSp>
    </p:spTree>
    <p:extLst>
      <p:ext uri="{BB962C8B-B14F-4D97-AF65-F5344CB8AC3E}">
        <p14:creationId xmlns:p14="http://schemas.microsoft.com/office/powerpoint/2010/main" val="343223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</p:spPr>
        <p:txBody>
          <a:bodyPr>
            <a:normAutofit/>
          </a:bodyPr>
          <a:lstStyle/>
          <a:p>
            <a:r>
              <a:rPr lang="en-AU" dirty="0">
                <a:latin typeface="Britannic Bold" panose="020B0903060703020204" pitchFamily="34" charset="0"/>
              </a:rPr>
              <a:t>ACCOUNT FOR EVERY BASE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44208" y="1700808"/>
            <a:ext cx="2160240" cy="20882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cxnSp>
        <p:nvCxnSpPr>
          <p:cNvPr id="8" name="Straight Connector 7"/>
          <p:cNvCxnSpPr>
            <a:stCxn id="7" idx="0"/>
            <a:endCxn id="7" idx="2"/>
          </p:cNvCxnSpPr>
          <p:nvPr/>
        </p:nvCxnSpPr>
        <p:spPr>
          <a:xfrm>
            <a:off x="7524328" y="1700808"/>
            <a:ext cx="0" cy="208823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7" idx="1"/>
            <a:endCxn id="7" idx="3"/>
          </p:cNvCxnSpPr>
          <p:nvPr/>
        </p:nvCxnSpPr>
        <p:spPr>
          <a:xfrm>
            <a:off x="6444208" y="2744924"/>
            <a:ext cx="216024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7092280" y="2348880"/>
            <a:ext cx="864096" cy="864096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2" name="TextBox 11"/>
          <p:cNvSpPr txBox="1"/>
          <p:nvPr/>
        </p:nvSpPr>
        <p:spPr>
          <a:xfrm>
            <a:off x="467544" y="1844824"/>
            <a:ext cx="58326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dirty="0"/>
              <a:t>A crucial task for the scorer is to </a:t>
            </a:r>
            <a:r>
              <a:rPr lang="en-AU" sz="2800" b="1" dirty="0">
                <a:solidFill>
                  <a:srgbClr val="FF0000"/>
                </a:solidFill>
              </a:rPr>
              <a:t>account for every base advanced</a:t>
            </a:r>
            <a:r>
              <a:rPr lang="en-AU" sz="2800" dirty="0"/>
              <a:t> by the runner.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6216" y="3140968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WP3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40352" y="1916832"/>
            <a:ext cx="936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/>
              <a:t>Sb2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8224" y="1844824"/>
            <a:ext cx="792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>
                <a:solidFill>
                  <a:srgbClr val="FF0000"/>
                </a:solidFill>
              </a:rPr>
              <a:t>e9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2360" y="2996952"/>
            <a:ext cx="7920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b="1" dirty="0">
                <a:solidFill>
                  <a:srgbClr val="00B050"/>
                </a:solidFill>
              </a:rPr>
              <a:t>- 8</a:t>
            </a:r>
          </a:p>
        </p:txBody>
      </p:sp>
      <p:sp>
        <p:nvSpPr>
          <p:cNvPr id="18" name="Oval 17"/>
          <p:cNvSpPr/>
          <p:nvPr/>
        </p:nvSpPr>
        <p:spPr>
          <a:xfrm>
            <a:off x="7092280" y="2348880"/>
            <a:ext cx="864096" cy="864096"/>
          </a:xfrm>
          <a:prstGeom prst="ellipse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7" name="TextBox 16"/>
          <p:cNvSpPr txBox="1"/>
          <p:nvPr/>
        </p:nvSpPr>
        <p:spPr>
          <a:xfrm>
            <a:off x="1043608" y="3284984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dirty="0">
                <a:solidFill>
                  <a:srgbClr val="660066"/>
                </a:solidFill>
              </a:rPr>
              <a:t>Why is this crucial?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51520" y="4077072"/>
            <a:ext cx="59046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dirty="0"/>
              <a:t>It’s all about the </a:t>
            </a:r>
            <a:r>
              <a:rPr lang="en-AU" sz="2800" b="1" dirty="0"/>
              <a:t>STATISTICS</a:t>
            </a:r>
            <a:r>
              <a:rPr lang="en-AU" sz="2800" dirty="0"/>
              <a:t> for… </a:t>
            </a:r>
          </a:p>
          <a:p>
            <a:pPr algn="ctr"/>
            <a:r>
              <a:rPr lang="en-AU" sz="2800" dirty="0"/>
              <a:t>both </a:t>
            </a:r>
            <a:r>
              <a:rPr lang="en-AU" sz="2800" b="1" dirty="0"/>
              <a:t>OFFENSIVE</a:t>
            </a:r>
            <a:r>
              <a:rPr lang="en-AU" sz="2800" dirty="0"/>
              <a:t> (runners) and </a:t>
            </a:r>
            <a:r>
              <a:rPr lang="en-AU" sz="2800" b="1" dirty="0"/>
              <a:t>DEFENSIVE</a:t>
            </a:r>
            <a:r>
              <a:rPr lang="en-AU" sz="2800" dirty="0"/>
              <a:t> (fielders).  </a:t>
            </a:r>
          </a:p>
          <a:p>
            <a:pPr algn="ctr"/>
            <a:r>
              <a:rPr lang="en-AU" sz="2800" dirty="0"/>
              <a:t> A T-Ball scorer doesn’t need to show HOW a runner made it around from 1</a:t>
            </a:r>
            <a:r>
              <a:rPr lang="en-AU" sz="2800" baseline="30000" dirty="0"/>
              <a:t>st</a:t>
            </a:r>
            <a:r>
              <a:rPr lang="en-AU" sz="2800" dirty="0"/>
              <a:t> to home, they just need to show it.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6444208" y="4437112"/>
            <a:ext cx="2160240" cy="2088232"/>
            <a:chOff x="539552" y="2204864"/>
            <a:chExt cx="2160240" cy="2088232"/>
          </a:xfrm>
        </p:grpSpPr>
        <p:sp>
          <p:nvSpPr>
            <p:cNvPr id="22" name="Rectangle 21"/>
            <p:cNvSpPr/>
            <p:nvPr/>
          </p:nvSpPr>
          <p:spPr>
            <a:xfrm>
              <a:off x="539552" y="2204864"/>
              <a:ext cx="2160240" cy="2088232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endParaRPr>
            </a:p>
          </p:txBody>
        </p:sp>
        <p:cxnSp>
          <p:nvCxnSpPr>
            <p:cNvPr id="23" name="Straight Connector 22"/>
            <p:cNvCxnSpPr>
              <a:stCxn id="22" idx="0"/>
              <a:endCxn id="22" idx="2"/>
            </p:cNvCxnSpPr>
            <p:nvPr/>
          </p:nvCxnSpPr>
          <p:spPr>
            <a:xfrm>
              <a:off x="1619672" y="2204864"/>
              <a:ext cx="0" cy="2088232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24" name="Straight Connector 23"/>
            <p:cNvCxnSpPr>
              <a:stCxn id="22" idx="1"/>
              <a:endCxn id="22" idx="3"/>
            </p:cNvCxnSpPr>
            <p:nvPr/>
          </p:nvCxnSpPr>
          <p:spPr>
            <a:xfrm>
              <a:off x="539552" y="3248980"/>
              <a:ext cx="216024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25" name="Oval 24"/>
            <p:cNvSpPr/>
            <p:nvPr/>
          </p:nvSpPr>
          <p:spPr>
            <a:xfrm>
              <a:off x="1187624" y="2780928"/>
              <a:ext cx="864096" cy="86409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endParaRPr>
            </a:p>
          </p:txBody>
        </p:sp>
      </p:grpSp>
      <p:cxnSp>
        <p:nvCxnSpPr>
          <p:cNvPr id="26" name="Straight Connector 25"/>
          <p:cNvCxnSpPr/>
          <p:nvPr/>
        </p:nvCxnSpPr>
        <p:spPr>
          <a:xfrm flipV="1">
            <a:off x="7524328" y="5445224"/>
            <a:ext cx="792088" cy="81501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 flipV="1">
            <a:off x="7524328" y="4581128"/>
            <a:ext cx="792088" cy="88389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6660232" y="4581128"/>
            <a:ext cx="854580" cy="88389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6660232" y="5445224"/>
            <a:ext cx="864096" cy="80516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7092280" y="5013176"/>
            <a:ext cx="864096" cy="864096"/>
          </a:xfrm>
          <a:prstGeom prst="ellipse">
            <a:avLst/>
          </a:prstGeom>
          <a:solidFill>
            <a:schemeClr val="tx1"/>
          </a:solidFill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9843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8" grpId="0" animBg="1"/>
      <p:bldP spid="17" grpId="0"/>
      <p:bldP spid="19" grpId="0"/>
      <p:bldP spid="4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40043"/>
          </a:xfrm>
        </p:spPr>
        <p:txBody>
          <a:bodyPr>
            <a:normAutofit/>
          </a:bodyPr>
          <a:lstStyle/>
          <a:p>
            <a:pPr algn="l"/>
            <a:r>
              <a:rPr lang="en-AU" sz="3200" dirty="0"/>
              <a:t>Once a runner is on base and a new batter steps up to the plate, the scorer must keep an eye on both the </a:t>
            </a:r>
            <a:r>
              <a:rPr lang="en-AU" sz="3200" b="1" dirty="0"/>
              <a:t>BATTERY</a:t>
            </a:r>
            <a:r>
              <a:rPr lang="en-AU" sz="3200" dirty="0"/>
              <a:t> (pitcher &amp; catcher) and the </a:t>
            </a:r>
            <a:r>
              <a:rPr lang="en-AU" sz="3200" b="1" dirty="0"/>
              <a:t>BASES</a:t>
            </a:r>
            <a:r>
              <a:rPr lang="en-AU" sz="32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520" y="3789040"/>
            <a:ext cx="29523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>
                <a:solidFill>
                  <a:srgbClr val="800606"/>
                </a:solidFill>
              </a:rPr>
              <a:t>Welcome to the 4-ring circus!</a:t>
            </a:r>
          </a:p>
        </p:txBody>
      </p:sp>
      <p:pic>
        <p:nvPicPr>
          <p:cNvPr id="2051" name="Picture 3" descr="C:\Users\Connie\AppData\Local\Microsoft\Windows\Temporary Internet Files\Content.IE5\TYK1E43F\MP900430711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814681"/>
            <a:ext cx="5508104" cy="3614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87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332656"/>
            <a:ext cx="83529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400" dirty="0">
                <a:latin typeface="Britannic Bold" panose="020B0903060703020204" pitchFamily="34" charset="0"/>
              </a:rPr>
              <a:t>A baserunner may advance on: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746" y="2708920"/>
            <a:ext cx="792088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The </a:t>
            </a:r>
            <a:r>
              <a:rPr lang="en-AU" sz="2400" b="1" dirty="0"/>
              <a:t>BATTERY</a:t>
            </a:r>
            <a:r>
              <a:rPr lang="en-AU" sz="2400" dirty="0"/>
              <a:t> – Stolen Base, </a:t>
            </a:r>
            <a:r>
              <a:rPr lang="en-AU" sz="2400" dirty="0">
                <a:solidFill>
                  <a:srgbClr val="0070C0"/>
                </a:solidFill>
              </a:rPr>
              <a:t>Wild Pitch</a:t>
            </a:r>
            <a:r>
              <a:rPr lang="en-AU" sz="2400" dirty="0"/>
              <a:t>, </a:t>
            </a:r>
            <a:r>
              <a:rPr lang="en-AU" sz="2400" dirty="0">
                <a:solidFill>
                  <a:srgbClr val="FF0000"/>
                </a:solidFill>
              </a:rPr>
              <a:t>Passed Ball</a:t>
            </a:r>
            <a:r>
              <a:rPr lang="en-AU" sz="2400" dirty="0"/>
              <a:t>, </a:t>
            </a:r>
            <a:r>
              <a:rPr lang="en-AU" sz="2400" dirty="0">
                <a:solidFill>
                  <a:srgbClr val="0070C0"/>
                </a:solidFill>
              </a:rPr>
              <a:t>Balk</a:t>
            </a:r>
            <a:endParaRPr lang="en-AU" sz="2400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2746" y="3501008"/>
            <a:ext cx="7920880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The </a:t>
            </a:r>
            <a:r>
              <a:rPr lang="en-AU" sz="2400" b="1" dirty="0"/>
              <a:t>BATTER’S ACTION </a:t>
            </a:r>
            <a:r>
              <a:rPr lang="en-AU" sz="2400" dirty="0"/>
              <a:t>– </a:t>
            </a:r>
            <a:r>
              <a:rPr lang="en-AU" sz="2400" dirty="0">
                <a:solidFill>
                  <a:srgbClr val="00B050"/>
                </a:solidFill>
              </a:rPr>
              <a:t>Hits</a:t>
            </a:r>
            <a:r>
              <a:rPr lang="en-AU" sz="2400" dirty="0"/>
              <a:t>, Outs or </a:t>
            </a:r>
            <a:r>
              <a:rPr lang="en-AU" sz="2400" dirty="0">
                <a:solidFill>
                  <a:srgbClr val="FF0000"/>
                </a:solidFill>
              </a:rPr>
              <a:t>Errors</a:t>
            </a:r>
            <a:endParaRPr lang="en-AU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746" y="4293096"/>
            <a:ext cx="7920880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The </a:t>
            </a:r>
            <a:r>
              <a:rPr lang="en-AU" sz="2400" b="1" dirty="0"/>
              <a:t>FIELDER’S CHOICE </a:t>
            </a:r>
            <a:r>
              <a:rPr lang="en-AU" sz="2400" dirty="0"/>
              <a:t>– a play happening at another base</a:t>
            </a:r>
            <a:endParaRPr lang="en-AU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02746" y="5085184"/>
            <a:ext cx="792088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An </a:t>
            </a:r>
            <a:r>
              <a:rPr lang="en-AU" sz="2400" b="1" dirty="0"/>
              <a:t>ERROR </a:t>
            </a:r>
            <a:r>
              <a:rPr lang="en-AU" sz="2400" dirty="0"/>
              <a:t>– an extra base advanced on account of the </a:t>
            </a:r>
            <a:r>
              <a:rPr lang="en-AU" sz="2400" dirty="0">
                <a:solidFill>
                  <a:srgbClr val="FF0000"/>
                </a:solidFill>
              </a:rPr>
              <a:t>error</a:t>
            </a:r>
            <a:endParaRPr lang="en-AU" sz="2400" b="1" dirty="0">
              <a:solidFill>
                <a:srgbClr val="FF0000"/>
              </a:solidFill>
            </a:endParaRPr>
          </a:p>
        </p:txBody>
      </p:sp>
      <p:pic>
        <p:nvPicPr>
          <p:cNvPr id="3210" name="Picture 138" descr="C:\Users\Connie\AppData\Local\Microsoft\Windows\Temporary Internet Files\Content.IE5\MMBCL14L\MC900241879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124744"/>
            <a:ext cx="1224136" cy="1032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11" name="Picture 139" descr="C:\Users\Connie\AppData\Local\Microsoft\Windows\Temporary Internet Files\Content.IE5\TYK1E43F\MC900241841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980728"/>
            <a:ext cx="993373" cy="1823990"/>
          </a:xfrm>
          <a:prstGeom prst="rect">
            <a:avLst/>
          </a:prstGeom>
          <a:noFill/>
          <a:scene3d>
            <a:camera prst="orthographicFront">
              <a:rot lat="0" lon="108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84" name="TextBox 3183"/>
          <p:cNvSpPr txBox="1"/>
          <p:nvPr/>
        </p:nvSpPr>
        <p:spPr>
          <a:xfrm>
            <a:off x="107504" y="5805264"/>
            <a:ext cx="89289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dirty="0">
                <a:solidFill>
                  <a:srgbClr val="800606"/>
                </a:solidFill>
              </a:rPr>
              <a:t>Scoring a base advance relies on concentrated </a:t>
            </a:r>
            <a:r>
              <a:rPr lang="en-AU" sz="2000" b="1" dirty="0">
                <a:solidFill>
                  <a:srgbClr val="800606"/>
                </a:solidFill>
              </a:rPr>
              <a:t>observation</a:t>
            </a:r>
            <a:r>
              <a:rPr lang="en-AU" sz="2000" dirty="0">
                <a:solidFill>
                  <a:srgbClr val="800606"/>
                </a:solidFill>
              </a:rPr>
              <a:t> and scorer’s </a:t>
            </a:r>
            <a:r>
              <a:rPr lang="en-AU" sz="2000" b="1" dirty="0">
                <a:solidFill>
                  <a:srgbClr val="800606"/>
                </a:solidFill>
              </a:rPr>
              <a:t>judgment</a:t>
            </a:r>
            <a:r>
              <a:rPr lang="en-AU" sz="2000" dirty="0">
                <a:solidFill>
                  <a:srgbClr val="800606"/>
                </a:solidFill>
              </a:rPr>
              <a:t>.</a:t>
            </a:r>
          </a:p>
          <a:p>
            <a:pPr algn="ctr"/>
            <a:r>
              <a:rPr lang="en-AU" sz="2000" dirty="0">
                <a:solidFill>
                  <a:srgbClr val="800606"/>
                </a:solidFill>
              </a:rPr>
              <a:t>And remember, ALL of the advances are regulated by the </a:t>
            </a:r>
            <a:r>
              <a:rPr lang="en-AU" sz="2000" b="1" dirty="0">
                <a:solidFill>
                  <a:srgbClr val="800606"/>
                </a:solidFill>
              </a:rPr>
              <a:t>OFFICIAL BASEBALL RULES</a:t>
            </a:r>
            <a:r>
              <a:rPr lang="en-AU" sz="2000" dirty="0">
                <a:solidFill>
                  <a:srgbClr val="800606"/>
                </a:solidFill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59118808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5" dur="1000"/>
                                        <p:tgtEl>
                                          <p:spTgt spid="3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318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78621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AU" sz="2800" dirty="0"/>
              <a:t>If the pitcher is on the mound pitching or preparing to pitch – AND the batter does not hit the ball into play – then the baserunning action is considered to be on the </a:t>
            </a:r>
            <a:r>
              <a:rPr lang="en-AU" sz="2800" b="1" dirty="0">
                <a:solidFill>
                  <a:srgbClr val="C00000"/>
                </a:solidFill>
              </a:rPr>
              <a:t>BATTERY</a:t>
            </a:r>
            <a:r>
              <a:rPr lang="en-AU" sz="28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9512" y="2204864"/>
            <a:ext cx="87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pic>
        <p:nvPicPr>
          <p:cNvPr id="4102" name="Picture 6" descr="C:\Users\Connie\AppData\Local\Microsoft\Windows\Temporary Internet Files\Content.IE5\TYK1E43F\MC900433838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1700808"/>
            <a:ext cx="4975676" cy="497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5536" y="3284984"/>
            <a:ext cx="331236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200" dirty="0">
                <a:latin typeface="Comic Sans MS" panose="030F0702030302020204" pitchFamily="66" charset="0"/>
              </a:rPr>
              <a:t>The “BATTERY” is simply defined as the Pitcher and the Catcher, so any advance on the battery will specifically affect their stats.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4139952" y="2564904"/>
            <a:ext cx="3312368" cy="3375084"/>
            <a:chOff x="539552" y="2204864"/>
            <a:chExt cx="2160240" cy="2088232"/>
          </a:xfrm>
        </p:grpSpPr>
        <p:sp>
          <p:nvSpPr>
            <p:cNvPr id="13" name="Rectangle 12"/>
            <p:cNvSpPr/>
            <p:nvPr/>
          </p:nvSpPr>
          <p:spPr>
            <a:xfrm>
              <a:off x="539552" y="2204864"/>
              <a:ext cx="2160240" cy="2088232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endParaRPr>
            </a:p>
          </p:txBody>
        </p:sp>
        <p:cxnSp>
          <p:nvCxnSpPr>
            <p:cNvPr id="14" name="Straight Connector 13"/>
            <p:cNvCxnSpPr>
              <a:stCxn id="13" idx="0"/>
              <a:endCxn id="13" idx="2"/>
            </p:cNvCxnSpPr>
            <p:nvPr/>
          </p:nvCxnSpPr>
          <p:spPr>
            <a:xfrm>
              <a:off x="1619672" y="2204864"/>
              <a:ext cx="0" cy="2088232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5" name="Straight Connector 14"/>
            <p:cNvCxnSpPr>
              <a:stCxn id="13" idx="1"/>
              <a:endCxn id="13" idx="3"/>
            </p:cNvCxnSpPr>
            <p:nvPr/>
          </p:nvCxnSpPr>
          <p:spPr>
            <a:xfrm>
              <a:off x="539552" y="3248980"/>
              <a:ext cx="216024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16" name="Oval 15"/>
            <p:cNvSpPr/>
            <p:nvPr/>
          </p:nvSpPr>
          <p:spPr>
            <a:xfrm>
              <a:off x="1187624" y="2780928"/>
              <a:ext cx="864096" cy="86409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4283968" y="5085184"/>
            <a:ext cx="15121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b="1" dirty="0">
                <a:solidFill>
                  <a:srgbClr val="0070C0"/>
                </a:solidFill>
              </a:rPr>
              <a:t>WP #</a:t>
            </a:r>
          </a:p>
        </p:txBody>
      </p:sp>
      <p:sp>
        <p:nvSpPr>
          <p:cNvPr id="9" name="Rectangle 8"/>
          <p:cNvSpPr/>
          <p:nvPr/>
        </p:nvSpPr>
        <p:spPr>
          <a:xfrm>
            <a:off x="4211960" y="2636912"/>
            <a:ext cx="15121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4600" b="1" dirty="0">
                <a:solidFill>
                  <a:srgbClr val="FF0000"/>
                </a:solidFill>
              </a:rPr>
              <a:t>PB #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68144" y="2636912"/>
            <a:ext cx="15121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b="1" dirty="0">
                <a:solidFill>
                  <a:srgbClr val="0070C0"/>
                </a:solidFill>
              </a:rPr>
              <a:t>BLK #</a:t>
            </a:r>
          </a:p>
        </p:txBody>
      </p:sp>
      <p:sp>
        <p:nvSpPr>
          <p:cNvPr id="18" name="Cloud 17"/>
          <p:cNvSpPr/>
          <p:nvPr/>
        </p:nvSpPr>
        <p:spPr>
          <a:xfrm>
            <a:off x="6300192" y="3573016"/>
            <a:ext cx="2592288" cy="2727012"/>
          </a:xfrm>
          <a:prstGeom prst="cloud">
            <a:avLst/>
          </a:prstGeom>
          <a:solidFill>
            <a:srgbClr val="EBC8C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b="1" dirty="0">
              <a:solidFill>
                <a:srgbClr val="002060"/>
              </a:solidFill>
              <a:latin typeface="BrowalliaUPC" pitchFamily="34" charset="-34"/>
              <a:cs typeface="BrowalliaUPC" pitchFamily="34" charset="-34"/>
            </a:endParaRPr>
          </a:p>
          <a:p>
            <a:pPr algn="ctr"/>
            <a:r>
              <a:rPr lang="en-AU" b="1" dirty="0">
                <a:solidFill>
                  <a:srgbClr val="002060"/>
                </a:solidFill>
                <a:latin typeface="BrowalliaUPC" pitchFamily="34" charset="-34"/>
                <a:cs typeface="BrowalliaUPC" pitchFamily="34" charset="-34"/>
              </a:rPr>
              <a:t>In the scoring notations, the batting order number of the current batter is used to show when the advance occurred.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5576" y="6372036"/>
            <a:ext cx="8388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FF0000"/>
                </a:solidFill>
              </a:rPr>
              <a:t>The scorer shall NOT charge an error when runners advance on a WP, PB or BLK.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0" y="6178078"/>
            <a:ext cx="6080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5400" b="1" dirty="0">
                <a:solidFill>
                  <a:srgbClr val="FF0000"/>
                </a:solidFill>
                <a:sym typeface="Wingdings"/>
              </a:rPr>
              <a:t></a:t>
            </a:r>
            <a:endParaRPr lang="en-AU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033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8" grpId="0"/>
      <p:bldP spid="9" grpId="0"/>
      <p:bldP spid="10" grpId="0"/>
      <p:bldP spid="18" grpId="0" animBg="1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56545"/>
            <a:ext cx="669674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0070C0"/>
                </a:solidFill>
              </a:rPr>
              <a:t>WILD PITCH </a:t>
            </a:r>
            <a:r>
              <a:rPr lang="en-AU" sz="2800" b="1" dirty="0">
                <a:solidFill>
                  <a:srgbClr val="7030A0"/>
                </a:solidFill>
              </a:rPr>
              <a:t>- </a:t>
            </a:r>
            <a:r>
              <a:rPr lang="en-AU" sz="2800" b="1" dirty="0"/>
              <a:t>a pitch that is so high, low, or wide of the plate that it can’t be handled by the catcher with ORDINARY EFFORT and allows baserunners to advance.</a:t>
            </a:r>
          </a:p>
        </p:txBody>
      </p:sp>
      <p:pic>
        <p:nvPicPr>
          <p:cNvPr id="5122" name="Picture 2" descr="C:\Users\Connie\AppData\Local\Microsoft\Windows\Temporary Internet Files\Content.IE5\QRLJBN25\MP900341298[1]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99"/>
          <a:stretch/>
        </p:blipFill>
        <p:spPr bwMode="auto">
          <a:xfrm>
            <a:off x="323528" y="4267200"/>
            <a:ext cx="1944216" cy="2286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Connie\AppData\Local\Microsoft\Windows\Temporary Internet Files\Content.IE5\8OCUT0BV\MP900341299[2]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8" t="10111" r="12139" b="14968"/>
          <a:stretch/>
        </p:blipFill>
        <p:spPr bwMode="auto">
          <a:xfrm>
            <a:off x="7172711" y="260648"/>
            <a:ext cx="1647761" cy="2302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1844824"/>
            <a:ext cx="648072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b="1" dirty="0">
                <a:solidFill>
                  <a:schemeClr val="tx1"/>
                </a:solidFill>
              </a:rPr>
              <a:t>ANY pitch that hits home plate or the ground before reaching the catcher MUST be charged as a </a:t>
            </a:r>
            <a:r>
              <a:rPr lang="en-AU" b="1" dirty="0">
                <a:solidFill>
                  <a:srgbClr val="0070C0"/>
                </a:solidFill>
              </a:rPr>
              <a:t>wild pitch </a:t>
            </a:r>
            <a:r>
              <a:rPr lang="en-AU" b="1" dirty="0">
                <a:solidFill>
                  <a:schemeClr val="tx1"/>
                </a:solidFill>
              </a:rPr>
              <a:t>if a runner advances.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520" y="2636912"/>
            <a:ext cx="87849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0070C0"/>
                </a:solidFill>
              </a:rPr>
              <a:t>BALK</a:t>
            </a:r>
            <a:r>
              <a:rPr lang="en-AU" sz="2800" b="1" dirty="0"/>
              <a:t> - an illegal act by the </a:t>
            </a:r>
            <a:r>
              <a:rPr lang="en-AU" sz="2800" b="1" dirty="0">
                <a:solidFill>
                  <a:srgbClr val="0070C0"/>
                </a:solidFill>
              </a:rPr>
              <a:t>pitcher</a:t>
            </a:r>
            <a:r>
              <a:rPr lang="en-AU" sz="2800" b="1" dirty="0"/>
              <a:t> with runners on base.  The umpire will call “time” and motion the runners to each advance one base.  It is not a “pitch” on the batter.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39752" y="4931876"/>
            <a:ext cx="68042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0000"/>
                </a:solidFill>
              </a:rPr>
              <a:t>PASSED BALL </a:t>
            </a:r>
            <a:r>
              <a:rPr lang="en-AU" sz="2800" b="1" dirty="0"/>
              <a:t>– a pitch that the scorer judges should have been held by the </a:t>
            </a:r>
            <a:r>
              <a:rPr lang="en-AU" sz="2800" b="1" dirty="0">
                <a:solidFill>
                  <a:srgbClr val="FF0000"/>
                </a:solidFill>
              </a:rPr>
              <a:t>catcher</a:t>
            </a:r>
            <a:r>
              <a:rPr lang="en-AU" sz="2800" b="1" dirty="0"/>
              <a:t> using ORDINARY EFFORT, but it gets away from him and allows baserunners to advance.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75384" y="4165923"/>
            <a:ext cx="627308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AU" b="1" dirty="0">
                <a:solidFill>
                  <a:schemeClr val="tx1"/>
                </a:solidFill>
              </a:rPr>
              <a:t>If the balk pitch is delivered across the plate it will need to be counted in a JUNIOR pitcher’s pitch total.  Mark with a </a:t>
            </a:r>
            <a:r>
              <a:rPr lang="en-AU" b="1" dirty="0">
                <a:solidFill>
                  <a:srgbClr val="0070C0"/>
                </a:solidFill>
              </a:rPr>
              <a:t>blue dot.</a:t>
            </a:r>
          </a:p>
        </p:txBody>
      </p:sp>
    </p:spTree>
    <p:extLst>
      <p:ext uri="{BB962C8B-B14F-4D97-AF65-F5344CB8AC3E}">
        <p14:creationId xmlns:p14="http://schemas.microsoft.com/office/powerpoint/2010/main" val="1228598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/>
      <p:bldP spid="8" grpId="0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78621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AU" sz="2800" dirty="0"/>
              <a:t>A </a:t>
            </a:r>
            <a:r>
              <a:rPr lang="en-AU" sz="2800" b="1" dirty="0"/>
              <a:t>STOLEN BASE </a:t>
            </a:r>
            <a:r>
              <a:rPr lang="en-AU" sz="2800" dirty="0"/>
              <a:t>is an advance against the battery that</a:t>
            </a:r>
            <a:br>
              <a:rPr lang="en-AU" sz="2800" dirty="0"/>
            </a:br>
            <a:r>
              <a:rPr lang="en-AU" sz="2800" dirty="0"/>
              <a:t>is </a:t>
            </a:r>
            <a:r>
              <a:rPr lang="en-AU" sz="2800" dirty="0">
                <a:solidFill>
                  <a:srgbClr val="FF0000"/>
                </a:solidFill>
              </a:rPr>
              <a:t>not</a:t>
            </a:r>
            <a:r>
              <a:rPr lang="en-AU" sz="2800" dirty="0"/>
              <a:t> aided by a hit, out, error, wild pitch, passed ball or fielder’s choice (see OBR 9.07).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9512" y="2204864"/>
            <a:ext cx="87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pic>
        <p:nvPicPr>
          <p:cNvPr id="4102" name="Picture 6" descr="C:\Users\Connie\AppData\Local\Microsoft\Windows\Temporary Internet Files\Content.IE5\TYK1E43F\MC900433838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3684"/>
            <a:ext cx="4975676" cy="497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79030" y="3127608"/>
            <a:ext cx="367591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dirty="0">
                <a:latin typeface="Comic Sans MS" panose="030F0702030302020204" pitchFamily="66" charset="0"/>
              </a:rPr>
              <a:t>A SB and CS must both exist as possible outcomes on the one play – </a:t>
            </a:r>
          </a:p>
          <a:p>
            <a:pPr algn="ctr"/>
            <a:r>
              <a:rPr lang="en-AU" sz="2800" dirty="0">
                <a:latin typeface="Comic Sans MS" panose="030F0702030302020204" pitchFamily="66" charset="0"/>
              </a:rPr>
              <a:t>or else </a:t>
            </a:r>
            <a:r>
              <a:rPr lang="en-AU" sz="2800" u="sng" dirty="0">
                <a:solidFill>
                  <a:srgbClr val="FF0000"/>
                </a:solidFill>
                <a:latin typeface="Comic Sans MS" panose="030F0702030302020204" pitchFamily="66" charset="0"/>
              </a:rPr>
              <a:t>neither</a:t>
            </a:r>
            <a:r>
              <a:rPr lang="en-AU" sz="2800" dirty="0">
                <a:latin typeface="Comic Sans MS" panose="030F0702030302020204" pitchFamily="66" charset="0"/>
              </a:rPr>
              <a:t> is appropriate.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4572000" y="2389530"/>
            <a:ext cx="3312368" cy="3375084"/>
            <a:chOff x="539552" y="2204864"/>
            <a:chExt cx="2160240" cy="2088232"/>
          </a:xfrm>
        </p:grpSpPr>
        <p:sp>
          <p:nvSpPr>
            <p:cNvPr id="13" name="Rectangle 12"/>
            <p:cNvSpPr/>
            <p:nvPr/>
          </p:nvSpPr>
          <p:spPr>
            <a:xfrm>
              <a:off x="539552" y="2204864"/>
              <a:ext cx="2160240" cy="2088232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endParaRPr>
            </a:p>
          </p:txBody>
        </p:sp>
        <p:cxnSp>
          <p:nvCxnSpPr>
            <p:cNvPr id="14" name="Straight Connector 13"/>
            <p:cNvCxnSpPr>
              <a:stCxn id="13" idx="0"/>
              <a:endCxn id="13" idx="2"/>
            </p:cNvCxnSpPr>
            <p:nvPr/>
          </p:nvCxnSpPr>
          <p:spPr>
            <a:xfrm>
              <a:off x="1619672" y="2204864"/>
              <a:ext cx="0" cy="2088232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5" name="Straight Connector 14"/>
            <p:cNvCxnSpPr>
              <a:stCxn id="13" idx="1"/>
              <a:endCxn id="13" idx="3"/>
            </p:cNvCxnSpPr>
            <p:nvPr/>
          </p:nvCxnSpPr>
          <p:spPr>
            <a:xfrm>
              <a:off x="539552" y="3248980"/>
              <a:ext cx="216024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16" name="Oval 15"/>
            <p:cNvSpPr/>
            <p:nvPr/>
          </p:nvSpPr>
          <p:spPr>
            <a:xfrm>
              <a:off x="1187624" y="2780928"/>
              <a:ext cx="864096" cy="86409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4499992" y="4509120"/>
            <a:ext cx="1636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b="1" dirty="0" err="1"/>
              <a:t>DSb</a:t>
            </a:r>
            <a:r>
              <a:rPr lang="en-AU" sz="4400" b="1" dirty="0"/>
              <a:t> #</a:t>
            </a:r>
          </a:p>
        </p:txBody>
      </p:sp>
      <p:sp>
        <p:nvSpPr>
          <p:cNvPr id="9" name="Rectangle 8"/>
          <p:cNvSpPr/>
          <p:nvPr/>
        </p:nvSpPr>
        <p:spPr>
          <a:xfrm>
            <a:off x="6372201" y="2515543"/>
            <a:ext cx="15121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4400" b="1" dirty="0"/>
              <a:t>Sb #</a:t>
            </a:r>
          </a:p>
        </p:txBody>
      </p:sp>
      <p:sp>
        <p:nvSpPr>
          <p:cNvPr id="18" name="Cloud 17"/>
          <p:cNvSpPr/>
          <p:nvPr/>
        </p:nvSpPr>
        <p:spPr>
          <a:xfrm>
            <a:off x="5939137" y="3140968"/>
            <a:ext cx="3204863" cy="2924452"/>
          </a:xfrm>
          <a:prstGeom prst="cloud">
            <a:avLst/>
          </a:prstGeom>
          <a:solidFill>
            <a:srgbClr val="EBC8C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b="1" dirty="0">
                <a:solidFill>
                  <a:srgbClr val="002060"/>
                </a:solidFill>
                <a:latin typeface="BrowalliaUPC" pitchFamily="34" charset="-34"/>
                <a:cs typeface="BrowalliaUPC" pitchFamily="34" charset="-34"/>
              </a:rPr>
              <a:t>In the scoring notations, the batting order number of the current batter is used to show when the advance occurred.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6104" y="6372036"/>
            <a:ext cx="7884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FF0000"/>
                </a:solidFill>
              </a:rPr>
              <a:t>Once a pitch is put into play by the batter a Stolen Base is no longer possible.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0" y="6178078"/>
            <a:ext cx="6080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5400" b="1" dirty="0">
                <a:solidFill>
                  <a:srgbClr val="FF0000"/>
                </a:solidFill>
                <a:sym typeface="Wingdings"/>
              </a:rPr>
              <a:t></a:t>
            </a:r>
            <a:endParaRPr lang="en-AU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027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8" grpId="0"/>
      <p:bldP spid="9" grpId="0"/>
      <p:bldP spid="18" grpId="0" animBg="1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91679" y="4413710"/>
            <a:ext cx="744013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/>
              <a:t>When more than one baserunner attempts to advance on the battery without the aid of an Error,  WP or PB, then </a:t>
            </a:r>
            <a:r>
              <a:rPr lang="en-AU" sz="2000" b="1" dirty="0"/>
              <a:t>ALL THESE BASERUNNERS ARE STEALING</a:t>
            </a:r>
            <a:r>
              <a:rPr lang="en-AU" sz="2000" dirty="0"/>
              <a:t>.  </a:t>
            </a:r>
          </a:p>
          <a:p>
            <a:r>
              <a:rPr lang="en-AU" sz="2000" dirty="0"/>
              <a:t>If all advance safely, then </a:t>
            </a:r>
            <a:r>
              <a:rPr lang="en-AU" sz="2000" b="1" dirty="0"/>
              <a:t>ALL</a:t>
            </a:r>
            <a:r>
              <a:rPr lang="en-AU" sz="2000" dirty="0"/>
              <a:t> are scored as stolen bases, and </a:t>
            </a:r>
            <a:r>
              <a:rPr lang="en-AU" sz="2000" b="1"/>
              <a:t>ALL</a:t>
            </a:r>
            <a:r>
              <a:rPr lang="en-AU" sz="2000"/>
              <a:t> of </a:t>
            </a:r>
            <a:r>
              <a:rPr lang="en-AU" sz="2000" dirty="0"/>
              <a:t>them are charged </a:t>
            </a:r>
            <a:r>
              <a:rPr lang="en-AU" sz="2000" b="1" dirty="0"/>
              <a:t>against the catcher </a:t>
            </a:r>
            <a:r>
              <a:rPr lang="en-AU" sz="2000" dirty="0"/>
              <a:t>in his statistics.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629" y="3437722"/>
            <a:ext cx="78367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/>
              <a:t>On every STOLEN BASE attempt there must exist an opportunity to throw the runner out CAUGHT STEALING, or else neither is appropriate to score.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3648" y="2348880"/>
            <a:ext cx="7452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A stolen base is an advance UNAIDED by a </a:t>
            </a:r>
            <a:r>
              <a:rPr lang="en-AU" sz="2400" dirty="0">
                <a:solidFill>
                  <a:srgbClr val="0070C0"/>
                </a:solidFill>
              </a:rPr>
              <a:t>walk </a:t>
            </a:r>
            <a:r>
              <a:rPr lang="en-AU" sz="2400" dirty="0"/>
              <a:t>or a ball hit into play - or by an </a:t>
            </a:r>
            <a:r>
              <a:rPr lang="en-AU" sz="2400" dirty="0">
                <a:solidFill>
                  <a:srgbClr val="FF0000"/>
                </a:solidFill>
              </a:rPr>
              <a:t>error</a:t>
            </a:r>
            <a:r>
              <a:rPr lang="en-AU" sz="2400" dirty="0"/>
              <a:t>, </a:t>
            </a:r>
            <a:r>
              <a:rPr lang="en-AU" sz="2400" dirty="0">
                <a:solidFill>
                  <a:srgbClr val="0070C0"/>
                </a:solidFill>
              </a:rPr>
              <a:t>wild pitch </a:t>
            </a:r>
            <a:r>
              <a:rPr lang="en-AU" sz="2400" dirty="0"/>
              <a:t>or </a:t>
            </a:r>
            <a:r>
              <a:rPr lang="en-AU" sz="2400" dirty="0">
                <a:solidFill>
                  <a:srgbClr val="FF0000"/>
                </a:solidFill>
              </a:rPr>
              <a:t>passed ball</a:t>
            </a:r>
            <a:r>
              <a:rPr lang="en-AU" sz="2400" dirty="0"/>
              <a:t>.</a:t>
            </a:r>
          </a:p>
        </p:txBody>
      </p:sp>
      <p:sp>
        <p:nvSpPr>
          <p:cNvPr id="11" name="Bevel 10"/>
          <p:cNvSpPr/>
          <p:nvPr/>
        </p:nvSpPr>
        <p:spPr>
          <a:xfrm>
            <a:off x="1547664" y="179542"/>
            <a:ext cx="6264696" cy="1449258"/>
          </a:xfrm>
          <a:prstGeom prst="beve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b="1" dirty="0">
                <a:solidFill>
                  <a:srgbClr val="7030A0"/>
                </a:solidFill>
              </a:rPr>
              <a:t>Stolen Bases</a:t>
            </a:r>
          </a:p>
          <a:p>
            <a:pPr algn="ctr"/>
            <a:r>
              <a:rPr lang="en-AU" b="1" dirty="0">
                <a:solidFill>
                  <a:srgbClr val="7030A0"/>
                </a:solidFill>
              </a:rPr>
              <a:t>(the nitty-gritty details)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12189" y="1844824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>
                <a:latin typeface="+mj-lt"/>
              </a:rPr>
              <a:t>The stolen base is perhaps the most misunderstood statistic amongst novice scorers.</a:t>
            </a:r>
            <a:endParaRPr lang="en-AU" sz="2000" dirty="0"/>
          </a:p>
        </p:txBody>
      </p:sp>
      <p:pic>
        <p:nvPicPr>
          <p:cNvPr id="6146" name="Picture 2" descr="C:\Users\Connie\AppData\Local\Microsoft\Windows\Temporary Internet Files\Content.IE5\MMBCL14L\MC90043246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70883"/>
            <a:ext cx="1025616" cy="948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Connie\AppData\Local\Microsoft\Windows\Temporary Internet Files\Content.IE5\TYK1E43F\MC900432465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3068960"/>
            <a:ext cx="1176524" cy="987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Connie\AppData\Local\Microsoft\Windows\Temporary Internet Files\Content.IE5\QRLJBN25\MC900432467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12" y="4549699"/>
            <a:ext cx="1485360" cy="92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0" y="6237312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>
                <a:latin typeface="+mj-lt"/>
              </a:rPr>
              <a:t>Everyone okay with that?</a:t>
            </a:r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867876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 animBg="1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7457242" cy="1972394"/>
          </a:xfrm>
        </p:spPr>
        <p:txBody>
          <a:bodyPr>
            <a:noAutofit/>
          </a:bodyPr>
          <a:lstStyle/>
          <a:p>
            <a:pPr algn="l"/>
            <a:r>
              <a:rPr lang="en-AU" sz="2800" dirty="0"/>
              <a:t>“But wait!” I hear you say.  “The catcher can only throw out one runner, so the others must be advancing on his throw – and isn’t that a Fielder’s Choice play?!”</a:t>
            </a:r>
          </a:p>
        </p:txBody>
      </p:sp>
      <p:pic>
        <p:nvPicPr>
          <p:cNvPr id="7170" name="Picture 2" descr="C:\Users\Connie\AppData\Local\Microsoft\Windows\Temporary Internet Files\Content.IE5\TYK1E43F\MC90038355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4576"/>
            <a:ext cx="895686" cy="197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278092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/>
              <a:t>IF</a:t>
            </a:r>
            <a:r>
              <a:rPr lang="en-AU" b="1" dirty="0"/>
              <a:t> a catcher </a:t>
            </a:r>
            <a:r>
              <a:rPr lang="en-AU" b="1" dirty="0">
                <a:solidFill>
                  <a:srgbClr val="FF0000"/>
                </a:solidFill>
              </a:rPr>
              <a:t>throws out </a:t>
            </a:r>
            <a:r>
              <a:rPr lang="en-AU" b="1" dirty="0"/>
              <a:t>one runner stealing, then all other stealing runners </a:t>
            </a:r>
          </a:p>
          <a:p>
            <a:pPr algn="ctr"/>
            <a:r>
              <a:rPr lang="en-AU" sz="2000" b="1" dirty="0"/>
              <a:t>MUST</a:t>
            </a:r>
            <a:r>
              <a:rPr lang="en-AU" b="1" dirty="0"/>
              <a:t> be advanced on a fielder’s choice.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3573016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>
                <a:solidFill>
                  <a:srgbClr val="FF0000"/>
                </a:solidFill>
              </a:rPr>
              <a:t>BUT</a:t>
            </a:r>
            <a:r>
              <a:rPr lang="en-AU" b="1" dirty="0"/>
              <a:t> if all stealing runners advance and </a:t>
            </a:r>
            <a:r>
              <a:rPr lang="en-AU" b="1" dirty="0">
                <a:solidFill>
                  <a:srgbClr val="FF0000"/>
                </a:solidFill>
              </a:rPr>
              <a:t>none of them </a:t>
            </a:r>
            <a:r>
              <a:rPr lang="en-AU" b="1" dirty="0"/>
              <a:t>are put out caught stealing – or would have been except for a decisive error – then ALL of them are credited with a </a:t>
            </a:r>
            <a:r>
              <a:rPr lang="en-AU" b="1" dirty="0">
                <a:solidFill>
                  <a:srgbClr val="FF0000"/>
                </a:solidFill>
              </a:rPr>
              <a:t>stolen base</a:t>
            </a:r>
            <a:r>
              <a:rPr lang="en-AU" b="1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472514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/>
              <a:t>This is still the case even when the runners don’t take off simultaneously, as in a delayed steal.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373216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b="1" dirty="0"/>
              <a:t>Let’s look at a couple of examples…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2204864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/>
              <a:t>Well, no.  This is one of those situations where you </a:t>
            </a:r>
            <a:r>
              <a:rPr lang="en-AU" b="1" dirty="0">
                <a:solidFill>
                  <a:srgbClr val="FF0000"/>
                </a:solidFill>
              </a:rPr>
              <a:t>MUST OBEY THE RULES</a:t>
            </a:r>
            <a:r>
              <a:rPr lang="en-AU" b="1" dirty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862699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95536" y="1988840"/>
            <a:ext cx="3816424" cy="3375084"/>
            <a:chOff x="395536" y="1988840"/>
            <a:chExt cx="3816424" cy="3375084"/>
          </a:xfrm>
        </p:grpSpPr>
        <p:sp>
          <p:nvSpPr>
            <p:cNvPr id="8" name="Rectangle 7"/>
            <p:cNvSpPr/>
            <p:nvPr/>
          </p:nvSpPr>
          <p:spPr>
            <a:xfrm>
              <a:off x="899592" y="1988840"/>
              <a:ext cx="3312368" cy="3375084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endParaRPr>
            </a:p>
          </p:txBody>
        </p:sp>
        <p:cxnSp>
          <p:nvCxnSpPr>
            <p:cNvPr id="9" name="Straight Connector 8"/>
            <p:cNvCxnSpPr>
              <a:stCxn id="8" idx="0"/>
              <a:endCxn id="8" idx="2"/>
            </p:cNvCxnSpPr>
            <p:nvPr/>
          </p:nvCxnSpPr>
          <p:spPr>
            <a:xfrm>
              <a:off x="2555776" y="1988840"/>
              <a:ext cx="0" cy="3375084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0" name="Straight Connector 9"/>
            <p:cNvCxnSpPr>
              <a:stCxn id="8" idx="1"/>
              <a:endCxn id="8" idx="3"/>
            </p:cNvCxnSpPr>
            <p:nvPr/>
          </p:nvCxnSpPr>
          <p:spPr>
            <a:xfrm>
              <a:off x="899592" y="3676382"/>
              <a:ext cx="3312368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17" name="Rectangle 16"/>
            <p:cNvSpPr/>
            <p:nvPr/>
          </p:nvSpPr>
          <p:spPr>
            <a:xfrm>
              <a:off x="395536" y="1988840"/>
              <a:ext cx="518457" cy="337508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4800" b="1" dirty="0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27" name="Oval 26"/>
            <p:cNvSpPr/>
            <p:nvPr/>
          </p:nvSpPr>
          <p:spPr>
            <a:xfrm>
              <a:off x="1893302" y="2968517"/>
              <a:ext cx="1324947" cy="139658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95536" y="188640"/>
            <a:ext cx="8352928" cy="147732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AU" b="1" u="sng" dirty="0"/>
              <a:t>Example 1:</a:t>
            </a:r>
          </a:p>
          <a:p>
            <a:pPr algn="just"/>
            <a:r>
              <a:rPr lang="en-AU" dirty="0"/>
              <a:t>Runners on 1</a:t>
            </a:r>
            <a:r>
              <a:rPr lang="en-AU" baseline="30000" dirty="0"/>
              <a:t>st</a:t>
            </a:r>
            <a:r>
              <a:rPr lang="en-AU" dirty="0"/>
              <a:t> &amp; 3</a:t>
            </a:r>
            <a:r>
              <a:rPr lang="en-AU" baseline="30000" dirty="0"/>
              <a:t>rd</a:t>
            </a:r>
            <a:r>
              <a:rPr lang="en-AU" dirty="0"/>
              <a:t> base with none out.  Batter 9 swings and misses and at the same time the runner from 1</a:t>
            </a:r>
            <a:r>
              <a:rPr lang="en-AU" baseline="30000" dirty="0"/>
              <a:t>st</a:t>
            </a:r>
            <a:r>
              <a:rPr lang="en-AU" dirty="0"/>
              <a:t> takes off for 2</a:t>
            </a:r>
            <a:r>
              <a:rPr lang="en-AU" baseline="30000" dirty="0"/>
              <a:t>nd</a:t>
            </a:r>
            <a:r>
              <a:rPr lang="en-AU" dirty="0"/>
              <a:t>.  The catcher throws over to the shortstop covering the base, but the runner slides in safely under the tag.  On the catcher’s throw the runner from 3</a:t>
            </a:r>
            <a:r>
              <a:rPr lang="en-AU" baseline="30000" dirty="0"/>
              <a:t>rd</a:t>
            </a:r>
            <a:r>
              <a:rPr lang="en-AU" dirty="0"/>
              <a:t> takes off and he also slides in at the plate safely.  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5436096" y="1988840"/>
            <a:ext cx="3312368" cy="3375084"/>
            <a:chOff x="539552" y="2204864"/>
            <a:chExt cx="2160240" cy="2088232"/>
          </a:xfrm>
        </p:grpSpPr>
        <p:sp>
          <p:nvSpPr>
            <p:cNvPr id="13" name="Rectangle 12"/>
            <p:cNvSpPr/>
            <p:nvPr/>
          </p:nvSpPr>
          <p:spPr>
            <a:xfrm>
              <a:off x="539552" y="2204864"/>
              <a:ext cx="2160240" cy="2088232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endParaRPr>
            </a:p>
          </p:txBody>
        </p:sp>
        <p:cxnSp>
          <p:nvCxnSpPr>
            <p:cNvPr id="14" name="Straight Connector 13"/>
            <p:cNvCxnSpPr>
              <a:stCxn id="13" idx="0"/>
              <a:endCxn id="13" idx="2"/>
            </p:cNvCxnSpPr>
            <p:nvPr/>
          </p:nvCxnSpPr>
          <p:spPr>
            <a:xfrm>
              <a:off x="1619672" y="2204864"/>
              <a:ext cx="0" cy="2088232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5" name="Straight Connector 14"/>
            <p:cNvCxnSpPr>
              <a:stCxn id="13" idx="1"/>
              <a:endCxn id="13" idx="3"/>
            </p:cNvCxnSpPr>
            <p:nvPr/>
          </p:nvCxnSpPr>
          <p:spPr>
            <a:xfrm>
              <a:off x="539552" y="3248980"/>
              <a:ext cx="216024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16" name="Oval 15"/>
            <p:cNvSpPr/>
            <p:nvPr/>
          </p:nvSpPr>
          <p:spPr>
            <a:xfrm>
              <a:off x="1187624" y="2780928"/>
              <a:ext cx="864096" cy="86409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4932040" y="1988840"/>
            <a:ext cx="518457" cy="33750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800" b="1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9" name="Arc 18"/>
          <p:cNvSpPr/>
          <p:nvPr/>
        </p:nvSpPr>
        <p:spPr>
          <a:xfrm>
            <a:off x="798780" y="2600270"/>
            <a:ext cx="3197156" cy="2988970"/>
          </a:xfrm>
          <a:prstGeom prst="arc">
            <a:avLst>
              <a:gd name="adj1" fmla="val 19149782"/>
              <a:gd name="adj2" fmla="val 2631773"/>
            </a:avLst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TextBox 19"/>
          <p:cNvSpPr txBox="1"/>
          <p:nvPr/>
        </p:nvSpPr>
        <p:spPr>
          <a:xfrm>
            <a:off x="2915816" y="2237963"/>
            <a:ext cx="1296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800" b="1" dirty="0">
                <a:solidFill>
                  <a:srgbClr val="00B050"/>
                </a:solidFill>
              </a:rPr>
              <a:t>= 9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52320" y="4326195"/>
            <a:ext cx="1152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800" b="1" dirty="0">
                <a:solidFill>
                  <a:srgbClr val="FF0000"/>
                </a:solidFill>
              </a:rPr>
              <a:t>E3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59632" y="2381979"/>
            <a:ext cx="1152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800" b="1" dirty="0"/>
              <a:t>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92280" y="2299519"/>
            <a:ext cx="15121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b="1" dirty="0"/>
              <a:t>DSb 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43608" y="4387751"/>
            <a:ext cx="15121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b="1" dirty="0"/>
              <a:t>DSb 9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1520" y="5589240"/>
            <a:ext cx="8640960" cy="40011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2000" dirty="0"/>
              <a:t>Score this as </a:t>
            </a:r>
            <a:r>
              <a:rPr lang="en-AU" sz="2000" b="1" dirty="0"/>
              <a:t>2 stolen bases </a:t>
            </a:r>
            <a:r>
              <a:rPr lang="en-AU" sz="2000" dirty="0"/>
              <a:t>(double-steal).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51520" y="6165304"/>
            <a:ext cx="8640960" cy="40011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2000" dirty="0"/>
              <a:t>The notation for a Double-Steal is </a:t>
            </a:r>
            <a:r>
              <a:rPr lang="en-AU" sz="2000" b="1" dirty="0"/>
              <a:t>DSb #</a:t>
            </a:r>
            <a:r>
              <a:rPr lang="en-AU" sz="2000" dirty="0"/>
              <a:t>    (do </a:t>
            </a:r>
            <a:r>
              <a:rPr lang="en-AU" sz="2000" u="sng" dirty="0"/>
              <a:t>not</a:t>
            </a:r>
            <a:r>
              <a:rPr lang="en-AU" sz="2000" dirty="0"/>
              <a:t> use Sb # with a circle around it) </a:t>
            </a:r>
          </a:p>
        </p:txBody>
      </p:sp>
      <p:sp>
        <p:nvSpPr>
          <p:cNvPr id="11" name="Oval 10"/>
          <p:cNvSpPr/>
          <p:nvPr/>
        </p:nvSpPr>
        <p:spPr>
          <a:xfrm>
            <a:off x="1907704" y="2971552"/>
            <a:ext cx="1324947" cy="1396586"/>
          </a:xfrm>
          <a:prstGeom prst="ellipse">
            <a:avLst/>
          </a:prstGeom>
          <a:solidFill>
            <a:srgbClr val="00B050"/>
          </a:solidFill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82769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 animBg="1"/>
      <p:bldP spid="26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188640"/>
            <a:ext cx="8352928" cy="175432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AU" b="1" u="sng" dirty="0"/>
              <a:t>Example 2:</a:t>
            </a:r>
          </a:p>
          <a:p>
            <a:pPr algn="just"/>
            <a:r>
              <a:rPr lang="en-AU" dirty="0"/>
              <a:t>Runners on 1</a:t>
            </a:r>
            <a:r>
              <a:rPr lang="en-AU" baseline="30000" dirty="0"/>
              <a:t>st</a:t>
            </a:r>
            <a:r>
              <a:rPr lang="en-AU" dirty="0"/>
              <a:t> &amp; 3</a:t>
            </a:r>
            <a:r>
              <a:rPr lang="en-AU" baseline="30000" dirty="0"/>
              <a:t>rd</a:t>
            </a:r>
            <a:r>
              <a:rPr lang="en-AU" dirty="0"/>
              <a:t> base with none out.  Batter 9 swings and misses and at the same time the runner from 1</a:t>
            </a:r>
            <a:r>
              <a:rPr lang="en-AU" baseline="30000" dirty="0"/>
              <a:t>st</a:t>
            </a:r>
            <a:r>
              <a:rPr lang="en-AU" dirty="0"/>
              <a:t> takes off for 2</a:t>
            </a:r>
            <a:r>
              <a:rPr lang="en-AU" baseline="30000" dirty="0"/>
              <a:t>nd</a:t>
            </a:r>
            <a:r>
              <a:rPr lang="en-AU" dirty="0"/>
              <a:t>.  The catcher throws over to the shortstop who has moved forward of the basepath.  On the catcher’s throw the runner from 3</a:t>
            </a:r>
            <a:r>
              <a:rPr lang="en-AU" baseline="30000" dirty="0"/>
              <a:t>rd</a:t>
            </a:r>
            <a:r>
              <a:rPr lang="en-AU" dirty="0"/>
              <a:t> takes off, but the shortstop immediately fires a throw back to the catcher who tags the runner out at the plate.  The runner from 1</a:t>
            </a:r>
            <a:r>
              <a:rPr lang="en-AU" baseline="30000" dirty="0"/>
              <a:t>st</a:t>
            </a:r>
            <a:r>
              <a:rPr lang="en-AU" dirty="0"/>
              <a:t> is safe on 2</a:t>
            </a:r>
            <a:r>
              <a:rPr lang="en-AU" baseline="30000" dirty="0"/>
              <a:t>nd</a:t>
            </a:r>
            <a:r>
              <a:rPr lang="en-AU" dirty="0"/>
              <a:t> base.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913993" y="2182039"/>
            <a:ext cx="3312368" cy="3375084"/>
            <a:chOff x="539552" y="2204864"/>
            <a:chExt cx="2160240" cy="2088232"/>
          </a:xfrm>
        </p:grpSpPr>
        <p:sp>
          <p:nvSpPr>
            <p:cNvPr id="8" name="Rectangle 7"/>
            <p:cNvSpPr/>
            <p:nvPr/>
          </p:nvSpPr>
          <p:spPr>
            <a:xfrm>
              <a:off x="539552" y="2204864"/>
              <a:ext cx="2160240" cy="2088232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endParaRPr>
            </a:p>
          </p:txBody>
        </p:sp>
        <p:cxnSp>
          <p:nvCxnSpPr>
            <p:cNvPr id="9" name="Straight Connector 8"/>
            <p:cNvCxnSpPr>
              <a:stCxn id="8" idx="0"/>
              <a:endCxn id="8" idx="2"/>
            </p:cNvCxnSpPr>
            <p:nvPr/>
          </p:nvCxnSpPr>
          <p:spPr>
            <a:xfrm>
              <a:off x="1619672" y="2204864"/>
              <a:ext cx="0" cy="2088232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0" name="Straight Connector 9"/>
            <p:cNvCxnSpPr>
              <a:stCxn id="8" idx="1"/>
              <a:endCxn id="8" idx="3"/>
            </p:cNvCxnSpPr>
            <p:nvPr/>
          </p:nvCxnSpPr>
          <p:spPr>
            <a:xfrm>
              <a:off x="539552" y="3248980"/>
              <a:ext cx="216024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11" name="Oval 10"/>
            <p:cNvSpPr/>
            <p:nvPr/>
          </p:nvSpPr>
          <p:spPr>
            <a:xfrm>
              <a:off x="1187624" y="2780928"/>
              <a:ext cx="864096" cy="86409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80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436096" y="2182039"/>
            <a:ext cx="3312368" cy="3375084"/>
            <a:chOff x="539552" y="2204864"/>
            <a:chExt cx="2160240" cy="2088232"/>
          </a:xfrm>
        </p:grpSpPr>
        <p:sp>
          <p:nvSpPr>
            <p:cNvPr id="13" name="Rectangle 12"/>
            <p:cNvSpPr/>
            <p:nvPr/>
          </p:nvSpPr>
          <p:spPr>
            <a:xfrm>
              <a:off x="539552" y="2204864"/>
              <a:ext cx="2160240" cy="2088232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endParaRPr>
            </a:p>
          </p:txBody>
        </p:sp>
        <p:cxnSp>
          <p:nvCxnSpPr>
            <p:cNvPr id="14" name="Straight Connector 13"/>
            <p:cNvCxnSpPr>
              <a:stCxn id="13" idx="0"/>
              <a:endCxn id="13" idx="2"/>
            </p:cNvCxnSpPr>
            <p:nvPr/>
          </p:nvCxnSpPr>
          <p:spPr>
            <a:xfrm>
              <a:off x="1619672" y="2204864"/>
              <a:ext cx="0" cy="2088232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5" name="Straight Connector 14"/>
            <p:cNvCxnSpPr>
              <a:stCxn id="13" idx="1"/>
              <a:endCxn id="13" idx="3"/>
            </p:cNvCxnSpPr>
            <p:nvPr/>
          </p:nvCxnSpPr>
          <p:spPr>
            <a:xfrm>
              <a:off x="539552" y="3248980"/>
              <a:ext cx="216024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16" name="Oval 15"/>
            <p:cNvSpPr/>
            <p:nvPr/>
          </p:nvSpPr>
          <p:spPr>
            <a:xfrm>
              <a:off x="1187624" y="2780928"/>
              <a:ext cx="864096" cy="864096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395536" y="2182039"/>
            <a:ext cx="518457" cy="33750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800" b="1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917639" y="2182039"/>
            <a:ext cx="518457" cy="33750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800" b="1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9" name="Arc 18"/>
          <p:cNvSpPr/>
          <p:nvPr/>
        </p:nvSpPr>
        <p:spPr>
          <a:xfrm>
            <a:off x="798780" y="2672278"/>
            <a:ext cx="3197156" cy="2988970"/>
          </a:xfrm>
          <a:prstGeom prst="arc">
            <a:avLst>
              <a:gd name="adj1" fmla="val 19149782"/>
              <a:gd name="adj2" fmla="val 2631773"/>
            </a:avLst>
          </a:prstGeom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TextBox 19"/>
          <p:cNvSpPr txBox="1"/>
          <p:nvPr/>
        </p:nvSpPr>
        <p:spPr>
          <a:xfrm>
            <a:off x="2915816" y="2381979"/>
            <a:ext cx="1296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800" b="1" dirty="0">
                <a:solidFill>
                  <a:srgbClr val="00B050"/>
                </a:solidFill>
              </a:rPr>
              <a:t>= 9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52320" y="4398203"/>
            <a:ext cx="1152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800" b="1" dirty="0">
                <a:solidFill>
                  <a:srgbClr val="0070C0"/>
                </a:solidFill>
              </a:rPr>
              <a:t>BB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43608" y="2443535"/>
            <a:ext cx="15121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b="1" dirty="0">
                <a:solidFill>
                  <a:srgbClr val="0070C0"/>
                </a:solidFill>
              </a:rPr>
              <a:t>WP 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76078" y="2371527"/>
            <a:ext cx="12961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b="1" dirty="0"/>
              <a:t>FC 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3128" y="3926666"/>
            <a:ext cx="15121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b="1" dirty="0"/>
              <a:t>CS</a:t>
            </a:r>
          </a:p>
          <a:p>
            <a:r>
              <a:rPr lang="en-AU" sz="4400" b="1" dirty="0"/>
              <a:t>2-6-2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1520" y="5805264"/>
            <a:ext cx="8640960" cy="40011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AU" sz="2000" dirty="0"/>
              <a:t>Score this as a Caught Stealing and a Fielder’s Choice.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23728" y="3140968"/>
            <a:ext cx="9361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AU" sz="8000" b="1" kern="0" dirty="0">
                <a:solidFill>
                  <a:schemeClr val="accent6">
                    <a:lumMod val="75000"/>
                  </a:schemeClr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798809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 animBg="1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548681"/>
            <a:ext cx="8229600" cy="216023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AU" sz="4000" b="1" dirty="0"/>
              <a:t>Once the batter hits a pitch </a:t>
            </a:r>
            <a:r>
              <a:rPr lang="en-AU" sz="4000" b="1" i="1" dirty="0"/>
              <a:t>into play </a:t>
            </a:r>
            <a:r>
              <a:rPr lang="en-AU" sz="4000" b="1" dirty="0"/>
              <a:t>there is NO further possibility of advancing </a:t>
            </a:r>
            <a:r>
              <a:rPr lang="en-AU" sz="4000" b="1" i="1" dirty="0"/>
              <a:t>on the battery</a:t>
            </a:r>
            <a:r>
              <a:rPr lang="en-AU" sz="4000" b="1" dirty="0"/>
              <a:t>.  </a:t>
            </a:r>
          </a:p>
        </p:txBody>
      </p:sp>
      <p:pic>
        <p:nvPicPr>
          <p:cNvPr id="1026" name="Picture 2" descr="C:\Users\Connie\AppData\Local\Microsoft\Windows\Temporary Internet Files\Content.IE5\MMBCL14L\MC900078715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564904"/>
            <a:ext cx="2736304" cy="3399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5536" y="2852936"/>
            <a:ext cx="532859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/>
              <a:t>The advancement will then be judged as on the </a:t>
            </a:r>
            <a:r>
              <a:rPr lang="en-AU" sz="4000" b="1" dirty="0">
                <a:solidFill>
                  <a:srgbClr val="00B050"/>
                </a:solidFill>
              </a:rPr>
              <a:t>batter’s action</a:t>
            </a:r>
            <a:r>
              <a:rPr lang="en-AU" sz="4000" b="1" dirty="0"/>
              <a:t>, on a fielder’s choice, or on an </a:t>
            </a:r>
            <a:r>
              <a:rPr lang="en-AU" sz="4000" b="1" dirty="0">
                <a:solidFill>
                  <a:srgbClr val="FF0000"/>
                </a:solidFill>
              </a:rPr>
              <a:t>error</a:t>
            </a:r>
            <a:r>
              <a:rPr lang="en-AU" sz="4000" b="1" dirty="0"/>
              <a:t>.</a:t>
            </a:r>
          </a:p>
        </p:txBody>
      </p:sp>
      <p:sp>
        <p:nvSpPr>
          <p:cNvPr id="6" name="Oval 5"/>
          <p:cNvSpPr/>
          <p:nvPr/>
        </p:nvSpPr>
        <p:spPr>
          <a:xfrm>
            <a:off x="1187624" y="4149080"/>
            <a:ext cx="3240360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Oval 6"/>
          <p:cNvSpPr/>
          <p:nvPr/>
        </p:nvSpPr>
        <p:spPr>
          <a:xfrm>
            <a:off x="395536" y="4725144"/>
            <a:ext cx="3240360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Oval 7"/>
          <p:cNvSpPr/>
          <p:nvPr/>
        </p:nvSpPr>
        <p:spPr>
          <a:xfrm>
            <a:off x="1043608" y="5445224"/>
            <a:ext cx="1368152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3189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251520" y="2241930"/>
            <a:ext cx="2376264" cy="1971990"/>
            <a:chOff x="395536" y="2142148"/>
            <a:chExt cx="3830825" cy="3375084"/>
          </a:xfrm>
        </p:grpSpPr>
        <p:grpSp>
          <p:nvGrpSpPr>
            <p:cNvPr id="36" name="Group 35"/>
            <p:cNvGrpSpPr/>
            <p:nvPr/>
          </p:nvGrpSpPr>
          <p:grpSpPr>
            <a:xfrm>
              <a:off x="913993" y="2142148"/>
              <a:ext cx="3312368" cy="3375084"/>
              <a:chOff x="539552" y="2204864"/>
              <a:chExt cx="2160240" cy="2088232"/>
            </a:xfrm>
          </p:grpSpPr>
          <p:sp>
            <p:nvSpPr>
              <p:cNvPr id="38" name="Rectangle 37"/>
              <p:cNvSpPr/>
              <p:nvPr/>
            </p:nvSpPr>
            <p:spPr>
              <a:xfrm>
                <a:off x="539552" y="2204864"/>
                <a:ext cx="2160240" cy="2088232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cxnSp>
            <p:nvCxnSpPr>
              <p:cNvPr id="39" name="Straight Connector 38"/>
              <p:cNvCxnSpPr>
                <a:stCxn id="38" idx="0"/>
                <a:endCxn id="38" idx="2"/>
              </p:cNvCxnSpPr>
              <p:nvPr/>
            </p:nvCxnSpPr>
            <p:spPr>
              <a:xfrm>
                <a:off x="1619672" y="2204864"/>
                <a:ext cx="0" cy="2088232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40" name="Straight Connector 39"/>
              <p:cNvCxnSpPr>
                <a:stCxn id="38" idx="1"/>
                <a:endCxn id="38" idx="3"/>
              </p:cNvCxnSpPr>
              <p:nvPr/>
            </p:nvCxnSpPr>
            <p:spPr>
              <a:xfrm>
                <a:off x="539552" y="3248980"/>
                <a:ext cx="2160240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41" name="Oval 40"/>
              <p:cNvSpPr/>
              <p:nvPr/>
            </p:nvSpPr>
            <p:spPr>
              <a:xfrm>
                <a:off x="1187624" y="2780928"/>
                <a:ext cx="864096" cy="864096"/>
              </a:xfrm>
              <a:prstGeom prst="ellipse">
                <a:avLst/>
              </a:prstGeom>
              <a:solidFill>
                <a:srgbClr val="00B050"/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sp>
          <p:nvSpPr>
            <p:cNvPr id="37" name="Rectangle 36"/>
            <p:cNvSpPr/>
            <p:nvPr/>
          </p:nvSpPr>
          <p:spPr>
            <a:xfrm>
              <a:off x="395536" y="2142148"/>
              <a:ext cx="518457" cy="337508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3200" b="1" dirty="0">
                  <a:solidFill>
                    <a:schemeClr val="tx1"/>
                  </a:solidFill>
                </a:rPr>
                <a:t>5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51520" y="269940"/>
            <a:ext cx="2376264" cy="1971990"/>
            <a:chOff x="395536" y="2142148"/>
            <a:chExt cx="3830825" cy="3375084"/>
          </a:xfrm>
        </p:grpSpPr>
        <p:grpSp>
          <p:nvGrpSpPr>
            <p:cNvPr id="7" name="Group 6"/>
            <p:cNvGrpSpPr/>
            <p:nvPr/>
          </p:nvGrpSpPr>
          <p:grpSpPr>
            <a:xfrm>
              <a:off x="913993" y="2142148"/>
              <a:ext cx="3312368" cy="3375084"/>
              <a:chOff x="539552" y="2204864"/>
              <a:chExt cx="2160240" cy="2088232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539552" y="2204864"/>
                <a:ext cx="2160240" cy="2088232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cxnSp>
            <p:nvCxnSpPr>
              <p:cNvPr id="9" name="Straight Connector 8"/>
              <p:cNvCxnSpPr>
                <a:stCxn id="8" idx="0"/>
                <a:endCxn id="8" idx="2"/>
              </p:cNvCxnSpPr>
              <p:nvPr/>
            </p:nvCxnSpPr>
            <p:spPr>
              <a:xfrm>
                <a:off x="1619672" y="2204864"/>
                <a:ext cx="0" cy="2088232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10" name="Straight Connector 9"/>
              <p:cNvCxnSpPr>
                <a:stCxn id="8" idx="1"/>
                <a:endCxn id="8" idx="3"/>
              </p:cNvCxnSpPr>
              <p:nvPr/>
            </p:nvCxnSpPr>
            <p:spPr>
              <a:xfrm>
                <a:off x="539552" y="3248980"/>
                <a:ext cx="2160240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11" name="Oval 10"/>
              <p:cNvSpPr/>
              <p:nvPr/>
            </p:nvSpPr>
            <p:spPr>
              <a:xfrm>
                <a:off x="1187624" y="2780928"/>
                <a:ext cx="864096" cy="864096"/>
              </a:xfrm>
              <a:prstGeom prst="ellipse">
                <a:avLst/>
              </a:prstGeom>
              <a:solidFill>
                <a:srgbClr val="00B050"/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sp>
          <p:nvSpPr>
            <p:cNvPr id="17" name="Rectangle 16"/>
            <p:cNvSpPr/>
            <p:nvPr/>
          </p:nvSpPr>
          <p:spPr>
            <a:xfrm>
              <a:off x="395536" y="2142148"/>
              <a:ext cx="518457" cy="337508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3200" b="1" dirty="0">
                  <a:solidFill>
                    <a:schemeClr val="tx1"/>
                  </a:solidFill>
                </a:rPr>
                <a:t>4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912996" y="3441194"/>
            <a:ext cx="7239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>
                <a:solidFill>
                  <a:srgbClr val="00B050"/>
                </a:solidFill>
              </a:rPr>
              <a:t>-8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15716" y="2278613"/>
            <a:ext cx="6840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/>
              <a:t>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7282" y="1392310"/>
            <a:ext cx="552236" cy="71772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/>
              <a:t>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84168" y="836712"/>
            <a:ext cx="2808312" cy="590931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endParaRPr lang="en-AU" b="1" dirty="0">
              <a:solidFill>
                <a:srgbClr val="7030A0"/>
              </a:solidFill>
            </a:endParaRPr>
          </a:p>
          <a:p>
            <a:pPr lvl="0"/>
            <a:endParaRPr lang="en-AU" b="1" dirty="0">
              <a:solidFill>
                <a:srgbClr val="7030A0"/>
              </a:solidFill>
            </a:endParaRPr>
          </a:p>
          <a:p>
            <a:pPr lvl="0"/>
            <a:endParaRPr lang="en-AU" b="1" dirty="0">
              <a:solidFill>
                <a:srgbClr val="7030A0"/>
              </a:solidFill>
            </a:endParaRPr>
          </a:p>
          <a:p>
            <a:pPr lvl="0"/>
            <a:endParaRPr lang="en-AU" b="1" dirty="0">
              <a:solidFill>
                <a:srgbClr val="7030A0"/>
              </a:solidFill>
            </a:endParaRPr>
          </a:p>
          <a:p>
            <a:pPr lvl="0"/>
            <a:endParaRPr lang="en-AU" b="1" dirty="0">
              <a:solidFill>
                <a:srgbClr val="7030A0"/>
              </a:solidFill>
            </a:endParaRPr>
          </a:p>
          <a:p>
            <a:pPr lvl="0"/>
            <a:endParaRPr lang="en-AU" b="1" dirty="0">
              <a:solidFill>
                <a:srgbClr val="7030A0"/>
              </a:solidFill>
            </a:endParaRPr>
          </a:p>
          <a:p>
            <a:pPr lvl="0"/>
            <a:endParaRPr lang="en-AU" b="1" dirty="0">
              <a:solidFill>
                <a:srgbClr val="7030A0"/>
              </a:solidFill>
            </a:endParaRPr>
          </a:p>
          <a:p>
            <a:pPr lvl="0"/>
            <a:endParaRPr lang="en-AU" b="1" dirty="0">
              <a:solidFill>
                <a:srgbClr val="7030A0"/>
              </a:solidFill>
            </a:endParaRPr>
          </a:p>
          <a:p>
            <a:pPr lvl="0"/>
            <a:endParaRPr lang="en-AU" b="1" dirty="0">
              <a:solidFill>
                <a:srgbClr val="7030A0"/>
              </a:solidFill>
            </a:endParaRPr>
          </a:p>
          <a:p>
            <a:pPr lvl="0"/>
            <a:endParaRPr lang="en-AU" b="1" dirty="0">
              <a:solidFill>
                <a:srgbClr val="7030A0"/>
              </a:solidFill>
            </a:endParaRPr>
          </a:p>
          <a:p>
            <a:pPr lvl="0"/>
            <a:endParaRPr lang="en-AU" b="1" dirty="0">
              <a:solidFill>
                <a:srgbClr val="7030A0"/>
              </a:solidFill>
            </a:endParaRPr>
          </a:p>
          <a:p>
            <a:pPr lvl="0"/>
            <a:endParaRPr lang="en-AU" b="1" dirty="0">
              <a:solidFill>
                <a:srgbClr val="7030A0"/>
              </a:solidFill>
            </a:endParaRPr>
          </a:p>
          <a:p>
            <a:pPr lvl="0"/>
            <a:endParaRPr lang="en-AU" b="1" dirty="0">
              <a:solidFill>
                <a:srgbClr val="7030A0"/>
              </a:solidFill>
            </a:endParaRPr>
          </a:p>
          <a:p>
            <a:pPr lvl="0"/>
            <a:endParaRPr lang="en-AU" b="1" dirty="0">
              <a:solidFill>
                <a:srgbClr val="7030A0"/>
              </a:solidFill>
            </a:endParaRPr>
          </a:p>
          <a:p>
            <a:pPr lvl="0"/>
            <a:endParaRPr lang="en-AU" b="1" dirty="0">
              <a:solidFill>
                <a:srgbClr val="7030A0"/>
              </a:solidFill>
            </a:endParaRPr>
          </a:p>
          <a:p>
            <a:pPr lvl="0"/>
            <a:endParaRPr lang="en-AU" b="1" dirty="0">
              <a:solidFill>
                <a:srgbClr val="7030A0"/>
              </a:solidFill>
            </a:endParaRPr>
          </a:p>
          <a:p>
            <a:pPr lvl="0"/>
            <a:endParaRPr lang="en-AU" b="1" dirty="0">
              <a:solidFill>
                <a:srgbClr val="7030A0"/>
              </a:solidFill>
            </a:endParaRPr>
          </a:p>
          <a:p>
            <a:pPr lvl="0"/>
            <a:endParaRPr lang="en-AU" b="1" dirty="0">
              <a:solidFill>
                <a:srgbClr val="7030A0"/>
              </a:solidFill>
            </a:endParaRPr>
          </a:p>
          <a:p>
            <a:pPr lvl="0"/>
            <a:endParaRPr lang="en-AU" b="1" dirty="0">
              <a:solidFill>
                <a:srgbClr val="7030A0"/>
              </a:solidFill>
            </a:endParaRPr>
          </a:p>
          <a:p>
            <a:pPr lvl="0"/>
            <a:endParaRPr lang="en-AU" b="1" dirty="0">
              <a:solidFill>
                <a:srgbClr val="7030A0"/>
              </a:solidFill>
            </a:endParaRPr>
          </a:p>
          <a:p>
            <a:pPr lvl="0"/>
            <a:endParaRPr lang="en-AU" b="1" dirty="0">
              <a:solidFill>
                <a:srgbClr val="7030A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771800" y="44624"/>
            <a:ext cx="61206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200" dirty="0">
                <a:latin typeface="Britannic Bold"/>
              </a:rPr>
              <a:t>Advancing on the Batter</a:t>
            </a:r>
          </a:p>
        </p:txBody>
      </p:sp>
      <p:sp>
        <p:nvSpPr>
          <p:cNvPr id="3" name="Arc 2"/>
          <p:cNvSpPr/>
          <p:nvPr/>
        </p:nvSpPr>
        <p:spPr>
          <a:xfrm rot="20822633">
            <a:off x="467544" y="512140"/>
            <a:ext cx="2169375" cy="1621242"/>
          </a:xfrm>
          <a:prstGeom prst="arc">
            <a:avLst>
              <a:gd name="adj1" fmla="val 15213110"/>
              <a:gd name="adj2" fmla="val 20312207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TextBox 25"/>
          <p:cNvSpPr txBox="1"/>
          <p:nvPr/>
        </p:nvSpPr>
        <p:spPr>
          <a:xfrm>
            <a:off x="646376" y="2333203"/>
            <a:ext cx="580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/>
              <a:t>7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251520" y="4213920"/>
            <a:ext cx="2376264" cy="1971990"/>
            <a:chOff x="395536" y="2142148"/>
            <a:chExt cx="3830825" cy="3375084"/>
          </a:xfrm>
        </p:grpSpPr>
        <p:grpSp>
          <p:nvGrpSpPr>
            <p:cNvPr id="43" name="Group 42"/>
            <p:cNvGrpSpPr/>
            <p:nvPr/>
          </p:nvGrpSpPr>
          <p:grpSpPr>
            <a:xfrm>
              <a:off x="913993" y="2142148"/>
              <a:ext cx="3312368" cy="3375084"/>
              <a:chOff x="539552" y="2204864"/>
              <a:chExt cx="2160240" cy="2088232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539552" y="2204864"/>
                <a:ext cx="2160240" cy="2088232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cxnSp>
            <p:nvCxnSpPr>
              <p:cNvPr id="46" name="Straight Connector 45"/>
              <p:cNvCxnSpPr>
                <a:stCxn id="45" idx="0"/>
                <a:endCxn id="45" idx="2"/>
              </p:cNvCxnSpPr>
              <p:nvPr/>
            </p:nvCxnSpPr>
            <p:spPr>
              <a:xfrm>
                <a:off x="1619672" y="2204864"/>
                <a:ext cx="0" cy="2088232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47" name="Straight Connector 46"/>
              <p:cNvCxnSpPr>
                <a:stCxn id="45" idx="1"/>
                <a:endCxn id="45" idx="3"/>
              </p:cNvCxnSpPr>
              <p:nvPr/>
            </p:nvCxnSpPr>
            <p:spPr>
              <a:xfrm>
                <a:off x="539552" y="3248980"/>
                <a:ext cx="2160240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48" name="Oval 47"/>
              <p:cNvSpPr/>
              <p:nvPr/>
            </p:nvSpPr>
            <p:spPr>
              <a:xfrm>
                <a:off x="1187624" y="2780928"/>
                <a:ext cx="864096" cy="864096"/>
              </a:xfrm>
              <a:prstGeom prst="ellipse">
                <a:avLst/>
              </a:prstGeom>
              <a:solidFill>
                <a:srgbClr val="00B050"/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sp>
          <p:nvSpPr>
            <p:cNvPr id="44" name="Rectangle 43"/>
            <p:cNvSpPr/>
            <p:nvPr/>
          </p:nvSpPr>
          <p:spPr>
            <a:xfrm>
              <a:off x="395536" y="2142148"/>
              <a:ext cx="518457" cy="337508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3200" b="1" dirty="0">
                  <a:solidFill>
                    <a:schemeClr val="tx1"/>
                  </a:solidFill>
                </a:rPr>
                <a:t>6</a:t>
              </a: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635388" y="3356992"/>
            <a:ext cx="552236" cy="71772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/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72665" y="5374774"/>
            <a:ext cx="792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>
                <a:solidFill>
                  <a:srgbClr val="0070C0"/>
                </a:solidFill>
              </a:rPr>
              <a:t>BB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964490" y="4293096"/>
            <a:ext cx="580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/>
              <a:t>7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83568" y="4332585"/>
            <a:ext cx="574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/>
              <a:t>8</a:t>
            </a:r>
          </a:p>
        </p:txBody>
      </p:sp>
      <p:grpSp>
        <p:nvGrpSpPr>
          <p:cNvPr id="52" name="Group 51"/>
          <p:cNvGrpSpPr/>
          <p:nvPr/>
        </p:nvGrpSpPr>
        <p:grpSpPr>
          <a:xfrm>
            <a:off x="3347864" y="836712"/>
            <a:ext cx="2376264" cy="1971990"/>
            <a:chOff x="395536" y="2142148"/>
            <a:chExt cx="3830825" cy="3375084"/>
          </a:xfrm>
        </p:grpSpPr>
        <p:grpSp>
          <p:nvGrpSpPr>
            <p:cNvPr id="53" name="Group 52"/>
            <p:cNvGrpSpPr/>
            <p:nvPr/>
          </p:nvGrpSpPr>
          <p:grpSpPr>
            <a:xfrm>
              <a:off x="913993" y="2142148"/>
              <a:ext cx="3312368" cy="3375084"/>
              <a:chOff x="539552" y="2204864"/>
              <a:chExt cx="2160240" cy="2088232"/>
            </a:xfrm>
          </p:grpSpPr>
          <p:sp>
            <p:nvSpPr>
              <p:cNvPr id="55" name="Rectangle 54"/>
              <p:cNvSpPr/>
              <p:nvPr/>
            </p:nvSpPr>
            <p:spPr>
              <a:xfrm>
                <a:off x="539552" y="2204864"/>
                <a:ext cx="2160240" cy="2088232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cxnSp>
            <p:nvCxnSpPr>
              <p:cNvPr id="56" name="Straight Connector 55"/>
              <p:cNvCxnSpPr>
                <a:stCxn id="55" idx="0"/>
                <a:endCxn id="55" idx="2"/>
              </p:cNvCxnSpPr>
              <p:nvPr/>
            </p:nvCxnSpPr>
            <p:spPr>
              <a:xfrm>
                <a:off x="1619672" y="2204864"/>
                <a:ext cx="0" cy="2088232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57" name="Straight Connector 56"/>
              <p:cNvCxnSpPr>
                <a:stCxn id="55" idx="1"/>
                <a:endCxn id="55" idx="3"/>
              </p:cNvCxnSpPr>
              <p:nvPr/>
            </p:nvCxnSpPr>
            <p:spPr>
              <a:xfrm>
                <a:off x="539552" y="3248980"/>
                <a:ext cx="2160240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58" name="Oval 57"/>
              <p:cNvSpPr/>
              <p:nvPr/>
            </p:nvSpPr>
            <p:spPr>
              <a:xfrm>
                <a:off x="1187624" y="2780928"/>
                <a:ext cx="864096" cy="864096"/>
              </a:xfrm>
              <a:prstGeom prst="ellipse">
                <a:avLst/>
              </a:prstGeom>
              <a:solidFill>
                <a:schemeClr val="bg1"/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4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6">
                        <a:lumMod val="75000"/>
                      </a:schemeClr>
                    </a:solidFill>
                    <a:effectLst/>
                    <a:uLnTx/>
                    <a:uFillTx/>
                    <a:latin typeface="Calibri"/>
                  </a:rPr>
                  <a:t>3</a:t>
                </a:r>
              </a:p>
            </p:txBody>
          </p:sp>
        </p:grpSp>
        <p:sp>
          <p:nvSpPr>
            <p:cNvPr id="54" name="Rectangle 53"/>
            <p:cNvSpPr/>
            <p:nvPr/>
          </p:nvSpPr>
          <p:spPr>
            <a:xfrm>
              <a:off x="395536" y="2142148"/>
              <a:ext cx="518457" cy="337508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3200" b="1" dirty="0">
                  <a:solidFill>
                    <a:schemeClr val="tx1"/>
                  </a:solidFill>
                </a:rPr>
                <a:t>7</a:t>
              </a: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1835696" y="1484784"/>
            <a:ext cx="792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>
                <a:solidFill>
                  <a:srgbClr val="00B050"/>
                </a:solidFill>
              </a:rPr>
              <a:t>-9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11560" y="404664"/>
            <a:ext cx="7239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/>
              <a:t>5</a:t>
            </a:r>
          </a:p>
        </p:txBody>
      </p:sp>
      <p:grpSp>
        <p:nvGrpSpPr>
          <p:cNvPr id="62" name="Group 61"/>
          <p:cNvGrpSpPr/>
          <p:nvPr/>
        </p:nvGrpSpPr>
        <p:grpSpPr>
          <a:xfrm>
            <a:off x="3347864" y="2793507"/>
            <a:ext cx="2376264" cy="1971990"/>
            <a:chOff x="395536" y="2142148"/>
            <a:chExt cx="3830825" cy="3375084"/>
          </a:xfrm>
        </p:grpSpPr>
        <p:grpSp>
          <p:nvGrpSpPr>
            <p:cNvPr id="63" name="Group 62"/>
            <p:cNvGrpSpPr/>
            <p:nvPr/>
          </p:nvGrpSpPr>
          <p:grpSpPr>
            <a:xfrm>
              <a:off x="913993" y="2142148"/>
              <a:ext cx="3312368" cy="3375084"/>
              <a:chOff x="539552" y="2204864"/>
              <a:chExt cx="2160240" cy="2088232"/>
            </a:xfrm>
          </p:grpSpPr>
          <p:sp>
            <p:nvSpPr>
              <p:cNvPr id="65" name="Rectangle 64"/>
              <p:cNvSpPr/>
              <p:nvPr/>
            </p:nvSpPr>
            <p:spPr>
              <a:xfrm>
                <a:off x="539552" y="2204864"/>
                <a:ext cx="2160240" cy="2088232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cxnSp>
            <p:nvCxnSpPr>
              <p:cNvPr id="66" name="Straight Connector 65"/>
              <p:cNvCxnSpPr>
                <a:stCxn id="65" idx="0"/>
                <a:endCxn id="65" idx="2"/>
              </p:cNvCxnSpPr>
              <p:nvPr/>
            </p:nvCxnSpPr>
            <p:spPr>
              <a:xfrm>
                <a:off x="1619672" y="2204864"/>
                <a:ext cx="0" cy="2088232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67" name="Straight Connector 66"/>
              <p:cNvCxnSpPr>
                <a:stCxn id="65" idx="1"/>
                <a:endCxn id="65" idx="3"/>
              </p:cNvCxnSpPr>
              <p:nvPr/>
            </p:nvCxnSpPr>
            <p:spPr>
              <a:xfrm>
                <a:off x="539552" y="3248980"/>
                <a:ext cx="2160240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68" name="Oval 67"/>
              <p:cNvSpPr/>
              <p:nvPr/>
            </p:nvSpPr>
            <p:spPr>
              <a:xfrm>
                <a:off x="1187624" y="2780928"/>
                <a:ext cx="864096" cy="864096"/>
              </a:xfrm>
              <a:prstGeom prst="ellipse">
                <a:avLst/>
              </a:prstGeom>
              <a:solidFill>
                <a:schemeClr val="bg1"/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4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6">
                        <a:lumMod val="75000"/>
                      </a:schemeClr>
                    </a:solidFill>
                    <a:effectLst/>
                    <a:uLnTx/>
                    <a:uFillTx/>
                    <a:latin typeface="Calibri"/>
                  </a:rPr>
                  <a:t>1</a:t>
                </a:r>
              </a:p>
            </p:txBody>
          </p:sp>
        </p:grpSp>
        <p:sp>
          <p:nvSpPr>
            <p:cNvPr id="64" name="Rectangle 63"/>
            <p:cNvSpPr/>
            <p:nvPr/>
          </p:nvSpPr>
          <p:spPr>
            <a:xfrm>
              <a:off x="395536" y="2142148"/>
              <a:ext cx="518457" cy="337508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3200" b="1" dirty="0">
                  <a:solidFill>
                    <a:schemeClr val="tx1"/>
                  </a:solidFill>
                </a:rPr>
                <a:t>8</a:t>
              </a: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4965607" y="4005064"/>
            <a:ext cx="8305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/>
              <a:t>F9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644008" y="2132856"/>
            <a:ext cx="1152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>
                <a:solidFill>
                  <a:srgbClr val="0070C0"/>
                </a:solidFill>
              </a:rPr>
              <a:t>HPB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69463" y="2996952"/>
            <a:ext cx="9745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600" b="1" dirty="0">
                <a:solidFill>
                  <a:srgbClr val="0070C0"/>
                </a:solidFill>
              </a:rPr>
              <a:t>S</a:t>
            </a:r>
          </a:p>
        </p:txBody>
      </p:sp>
      <p:grpSp>
        <p:nvGrpSpPr>
          <p:cNvPr id="71" name="Group 70"/>
          <p:cNvGrpSpPr/>
          <p:nvPr/>
        </p:nvGrpSpPr>
        <p:grpSpPr>
          <a:xfrm>
            <a:off x="3347864" y="4771224"/>
            <a:ext cx="2376264" cy="1971990"/>
            <a:chOff x="395536" y="2142148"/>
            <a:chExt cx="3830825" cy="3375084"/>
          </a:xfrm>
        </p:grpSpPr>
        <p:grpSp>
          <p:nvGrpSpPr>
            <p:cNvPr id="72" name="Group 71"/>
            <p:cNvGrpSpPr/>
            <p:nvPr/>
          </p:nvGrpSpPr>
          <p:grpSpPr>
            <a:xfrm>
              <a:off x="913993" y="2142148"/>
              <a:ext cx="3312368" cy="3375084"/>
              <a:chOff x="539552" y="2204864"/>
              <a:chExt cx="2160240" cy="2088232"/>
            </a:xfrm>
          </p:grpSpPr>
          <p:sp>
            <p:nvSpPr>
              <p:cNvPr id="74" name="Rectangle 73"/>
              <p:cNvSpPr/>
              <p:nvPr/>
            </p:nvSpPr>
            <p:spPr>
              <a:xfrm>
                <a:off x="539552" y="2204864"/>
                <a:ext cx="2160240" cy="2088232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cxnSp>
            <p:nvCxnSpPr>
              <p:cNvPr id="75" name="Straight Connector 74"/>
              <p:cNvCxnSpPr>
                <a:stCxn id="74" idx="0"/>
                <a:endCxn id="74" idx="2"/>
              </p:cNvCxnSpPr>
              <p:nvPr/>
            </p:nvCxnSpPr>
            <p:spPr>
              <a:xfrm>
                <a:off x="1619672" y="2204864"/>
                <a:ext cx="0" cy="2088232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76" name="Straight Connector 75"/>
              <p:cNvCxnSpPr>
                <a:stCxn id="74" idx="1"/>
                <a:endCxn id="74" idx="3"/>
              </p:cNvCxnSpPr>
              <p:nvPr/>
            </p:nvCxnSpPr>
            <p:spPr>
              <a:xfrm>
                <a:off x="539552" y="3248980"/>
                <a:ext cx="2160240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77" name="Oval 76"/>
              <p:cNvSpPr/>
              <p:nvPr/>
            </p:nvSpPr>
            <p:spPr>
              <a:xfrm>
                <a:off x="1187624" y="2780928"/>
                <a:ext cx="864096" cy="864096"/>
              </a:xfrm>
              <a:prstGeom prst="ellipse">
                <a:avLst/>
              </a:prstGeom>
              <a:solidFill>
                <a:schemeClr val="bg1"/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4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6">
                        <a:lumMod val="75000"/>
                      </a:schemeClr>
                    </a:solidFill>
                    <a:effectLst/>
                    <a:uLnTx/>
                    <a:uFillTx/>
                    <a:latin typeface="Calibri"/>
                  </a:rPr>
                  <a:t>2</a:t>
                </a:r>
              </a:p>
            </p:txBody>
          </p:sp>
        </p:grpSp>
        <p:sp>
          <p:nvSpPr>
            <p:cNvPr id="73" name="Rectangle 72"/>
            <p:cNvSpPr/>
            <p:nvPr/>
          </p:nvSpPr>
          <p:spPr>
            <a:xfrm>
              <a:off x="395536" y="2142148"/>
              <a:ext cx="518457" cy="337508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3200" b="1" dirty="0">
                  <a:solidFill>
                    <a:schemeClr val="tx1"/>
                  </a:solidFill>
                </a:rPr>
                <a:t>9</a:t>
              </a:r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683568" y="5375574"/>
            <a:ext cx="552236" cy="71772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/>
              <a:t>9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644010" y="6023029"/>
            <a:ext cx="1152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/>
              <a:t>UA3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5071360" y="980728"/>
            <a:ext cx="580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/>
              <a:t>9</a:t>
            </a:r>
          </a:p>
        </p:txBody>
      </p:sp>
      <p:cxnSp>
        <p:nvCxnSpPr>
          <p:cNvPr id="29" name="Straight Connector 28"/>
          <p:cNvCxnSpPr>
            <a:endCxn id="55" idx="0"/>
          </p:cNvCxnSpPr>
          <p:nvPr/>
        </p:nvCxnSpPr>
        <p:spPr>
          <a:xfrm flipV="1">
            <a:off x="3655116" y="836712"/>
            <a:ext cx="1041680" cy="194921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>
            <a:stCxn id="74" idx="2"/>
          </p:cNvCxnSpPr>
          <p:nvPr/>
        </p:nvCxnSpPr>
        <p:spPr>
          <a:xfrm flipV="1">
            <a:off x="4696796" y="4757917"/>
            <a:ext cx="1027332" cy="1985297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3580671" y="908720"/>
            <a:ext cx="1279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/>
              <a:t>3-2-5</a:t>
            </a:r>
          </a:p>
        </p:txBody>
      </p:sp>
      <p:sp>
        <p:nvSpPr>
          <p:cNvPr id="27" name="Arc 26"/>
          <p:cNvSpPr/>
          <p:nvPr/>
        </p:nvSpPr>
        <p:spPr>
          <a:xfrm>
            <a:off x="4130343" y="980727"/>
            <a:ext cx="1231398" cy="342033"/>
          </a:xfrm>
          <a:prstGeom prst="arc">
            <a:avLst>
              <a:gd name="adj1" fmla="val 11748543"/>
              <a:gd name="adj2" fmla="val 20602366"/>
            </a:avLst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33" name="Straight Connector 32"/>
          <p:cNvCxnSpPr>
            <a:endCxn id="74" idx="2"/>
          </p:cNvCxnSpPr>
          <p:nvPr/>
        </p:nvCxnSpPr>
        <p:spPr>
          <a:xfrm>
            <a:off x="3655116" y="4765497"/>
            <a:ext cx="1041680" cy="1977717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endCxn id="55" idx="0"/>
          </p:cNvCxnSpPr>
          <p:nvPr/>
        </p:nvCxnSpPr>
        <p:spPr>
          <a:xfrm flipH="1" flipV="1">
            <a:off x="4696796" y="836712"/>
            <a:ext cx="1027332" cy="195679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Curved Up Arrow 97"/>
          <p:cNvSpPr/>
          <p:nvPr/>
        </p:nvSpPr>
        <p:spPr>
          <a:xfrm>
            <a:off x="1587176" y="6189354"/>
            <a:ext cx="1688680" cy="553860"/>
          </a:xfrm>
          <a:prstGeom prst="curvedUpArrow">
            <a:avLst>
              <a:gd name="adj1" fmla="val 22087"/>
              <a:gd name="adj2" fmla="val 93999"/>
              <a:gd name="adj3" fmla="val 321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156176" y="908720"/>
            <a:ext cx="27363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AU" b="1" dirty="0"/>
              <a:t>In most cases when a base runner advances after the batter has put a ball in play the advance will be credited to the batter. 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156176" y="2348880"/>
            <a:ext cx="26642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AU" b="1" dirty="0"/>
              <a:t>Sometimes it’s due to a force, and sometimes it is due to a well-hit ball, which can account for more than 1 base if the hit is very good.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6157844" y="4149080"/>
            <a:ext cx="26642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AU" b="1" dirty="0"/>
              <a:t>If a runner advances home due to the batter putting the ball in play, this may be a Run Batted In (RBI) for the batter.  Take care - an RBI must conform to the rules regarding when it can be credited (OBR 9.04).</a:t>
            </a:r>
          </a:p>
        </p:txBody>
      </p:sp>
    </p:spTree>
    <p:extLst>
      <p:ext uri="{BB962C8B-B14F-4D97-AF65-F5344CB8AC3E}">
        <p14:creationId xmlns:p14="http://schemas.microsoft.com/office/powerpoint/2010/main" val="839072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6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00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" dur="2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000" fill="hold"/>
                                        <p:tgtEl>
                                          <p:spTgt spid="7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 animBg="1"/>
      <p:bldP spid="26" grpId="0"/>
      <p:bldP spid="49" grpId="0" animBg="1"/>
      <p:bldP spid="50" grpId="0"/>
      <p:bldP spid="51" grpId="0"/>
      <p:bldP spid="61" grpId="0"/>
      <p:bldP spid="79" grpId="0" animBg="1"/>
      <p:bldP spid="81" grpId="0"/>
      <p:bldP spid="78" grpId="0"/>
      <p:bldP spid="83" grpId="0"/>
      <p:bldP spid="8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78098"/>
          </a:xfrm>
          <a:gradFill>
            <a:gsLst>
              <a:gs pos="0">
                <a:srgbClr val="FFFF00"/>
              </a:gs>
              <a:gs pos="80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  <a:lin ang="5400000" scaled="1"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AU" sz="6000" spc="600" dirty="0">
                <a:latin typeface="Britannic Bold" panose="020B0903060703020204" pitchFamily="34" charset="0"/>
              </a:rPr>
              <a:t>R</a:t>
            </a:r>
            <a:r>
              <a:rPr lang="en-AU" sz="5400" spc="600" dirty="0">
                <a:latin typeface="Britannic Bold" panose="020B0903060703020204" pitchFamily="34" charset="0"/>
              </a:rPr>
              <a:t>uns</a:t>
            </a:r>
            <a:r>
              <a:rPr lang="en-AU" sz="6000" spc="600" dirty="0">
                <a:latin typeface="Britannic Bold" panose="020B0903060703020204" pitchFamily="34" charset="0"/>
              </a:rPr>
              <a:t>   B</a:t>
            </a:r>
            <a:r>
              <a:rPr lang="en-AU" sz="5400" spc="600" dirty="0">
                <a:latin typeface="Britannic Bold" panose="020B0903060703020204" pitchFamily="34" charset="0"/>
              </a:rPr>
              <a:t>atted</a:t>
            </a:r>
            <a:r>
              <a:rPr lang="en-AU" sz="6000" spc="600" dirty="0">
                <a:latin typeface="Britannic Bold" panose="020B0903060703020204" pitchFamily="34" charset="0"/>
              </a:rPr>
              <a:t>   I</a:t>
            </a:r>
            <a:r>
              <a:rPr lang="en-AU" sz="5400" spc="600" dirty="0">
                <a:latin typeface="Britannic Bold" panose="020B0903060703020204" pitchFamily="34" charset="0"/>
              </a:rPr>
              <a:t>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568863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AU" sz="2400" dirty="0"/>
              <a:t>A </a:t>
            </a:r>
            <a:r>
              <a:rPr lang="en-AU" sz="2400" b="1" dirty="0"/>
              <a:t>Run Batted In </a:t>
            </a:r>
            <a:r>
              <a:rPr lang="en-AU" sz="2400" dirty="0"/>
              <a:t>(“</a:t>
            </a:r>
            <a:r>
              <a:rPr lang="en-AU" sz="2400" i="1" dirty="0" err="1"/>
              <a:t>Ribby</a:t>
            </a:r>
            <a:r>
              <a:rPr lang="en-AU" sz="2400" dirty="0"/>
              <a:t>”)</a:t>
            </a:r>
            <a:r>
              <a:rPr lang="en-AU" sz="2400" b="1" dirty="0"/>
              <a:t> </a:t>
            </a:r>
            <a:r>
              <a:rPr lang="en-AU" sz="2400" dirty="0"/>
              <a:t>is a statistic credited to a batter whose action at bat causes one or more runs to score:  </a:t>
            </a:r>
            <a:r>
              <a:rPr lang="en-AU" sz="2400" u="sng" dirty="0"/>
              <a:t>Rule 9.04</a:t>
            </a:r>
            <a:endParaRPr lang="en-AU" sz="2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AU" sz="2400" dirty="0"/>
              <a:t>Credit an RBI to the batter for each run his action has scored, which is </a:t>
            </a:r>
            <a:r>
              <a:rPr lang="en-AU" sz="2400" b="1" dirty="0"/>
              <a:t>unaided</a:t>
            </a:r>
            <a:r>
              <a:rPr lang="en-AU" sz="2400" dirty="0"/>
              <a:t> by an error and as part of a play begun: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AU" sz="3300" dirty="0">
              <a:solidFill>
                <a:srgbClr val="0E0581"/>
              </a:solidFill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AU" sz="3300" dirty="0">
              <a:solidFill>
                <a:srgbClr val="0E0581"/>
              </a:solidFill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AU" sz="3300" dirty="0">
              <a:solidFill>
                <a:srgbClr val="0E0581"/>
              </a:solidFill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AU" sz="3300" dirty="0">
              <a:solidFill>
                <a:srgbClr val="0E0581"/>
              </a:solidFill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AU" sz="3300" dirty="0">
              <a:solidFill>
                <a:srgbClr val="0E0581"/>
              </a:solidFill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AU" sz="3300" dirty="0">
              <a:solidFill>
                <a:srgbClr val="0E0581"/>
              </a:solidFill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AU" sz="3300" dirty="0">
              <a:solidFill>
                <a:srgbClr val="0E0581"/>
              </a:solidFill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AU" sz="3300" dirty="0">
              <a:solidFill>
                <a:srgbClr val="0E0581"/>
              </a:solidFill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AU" sz="3300" dirty="0">
              <a:solidFill>
                <a:srgbClr val="0E0581"/>
              </a:solidFill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  <a:buNone/>
            </a:pPr>
            <a:endParaRPr lang="en-AU" sz="3300" dirty="0">
              <a:solidFill>
                <a:srgbClr val="0E0581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AU" sz="2900" b="1" u="sng" dirty="0">
              <a:solidFill>
                <a:srgbClr val="800606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AU" sz="2900" b="1" u="sng" dirty="0">
              <a:solidFill>
                <a:srgbClr val="800606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AU" sz="2900" b="1" dirty="0">
              <a:solidFill>
                <a:srgbClr val="153943"/>
              </a:solidFill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AU" sz="3300" dirty="0">
              <a:solidFill>
                <a:srgbClr val="0E058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1520" y="2852936"/>
            <a:ext cx="8712968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AU" sz="2000" dirty="0">
                <a:solidFill>
                  <a:srgbClr val="0E0581"/>
                </a:solidFill>
              </a:rPr>
              <a:t>   </a:t>
            </a:r>
            <a:r>
              <a:rPr lang="en-AU" dirty="0">
                <a:solidFill>
                  <a:srgbClr val="0E0581"/>
                </a:solidFill>
              </a:rPr>
              <a:t>by the batter’s Safe hit (including his own home run!)</a:t>
            </a:r>
          </a:p>
        </p:txBody>
      </p:sp>
      <p:sp>
        <p:nvSpPr>
          <p:cNvPr id="6" name="Rectangle 5"/>
          <p:cNvSpPr/>
          <p:nvPr/>
        </p:nvSpPr>
        <p:spPr>
          <a:xfrm>
            <a:off x="251520" y="3429000"/>
            <a:ext cx="8712968" cy="28803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AU" sz="2000" dirty="0">
                <a:solidFill>
                  <a:srgbClr val="0E0581"/>
                </a:solidFill>
              </a:rPr>
              <a:t>   </a:t>
            </a:r>
            <a:r>
              <a:rPr lang="en-AU" dirty="0">
                <a:solidFill>
                  <a:srgbClr val="0E0581"/>
                </a:solidFill>
              </a:rPr>
              <a:t>by the batter’s Sacrifice fly or Sacrifice bunt</a:t>
            </a:r>
          </a:p>
        </p:txBody>
      </p:sp>
      <p:sp>
        <p:nvSpPr>
          <p:cNvPr id="7" name="Rectangle 6"/>
          <p:cNvSpPr/>
          <p:nvPr/>
        </p:nvSpPr>
        <p:spPr>
          <a:xfrm>
            <a:off x="251520" y="3933056"/>
            <a:ext cx="8712968" cy="86409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spcBef>
                <a:spcPts val="600"/>
              </a:spcBef>
              <a:spcAft>
                <a:spcPts val="600"/>
              </a:spcAft>
              <a:buFont typeface="Courier New" pitchFamily="49" charset="0"/>
              <a:buChar char="o"/>
            </a:pPr>
            <a:r>
              <a:rPr lang="en-AU" dirty="0">
                <a:solidFill>
                  <a:srgbClr val="0E0581"/>
                </a:solidFill>
              </a:rPr>
              <a:t>   by the batter’s infield out or fielder’s choice, </a:t>
            </a:r>
            <a:r>
              <a:rPr lang="en-AU" b="1" dirty="0">
                <a:solidFill>
                  <a:srgbClr val="0E0581"/>
                </a:solidFill>
              </a:rPr>
              <a:t>UNLESS</a:t>
            </a:r>
            <a:r>
              <a:rPr lang="en-AU" dirty="0">
                <a:solidFill>
                  <a:srgbClr val="0E0581"/>
                </a:solidFill>
              </a:rPr>
              <a:t> (this is very important) the batter grounds into a force or reverse force double play (GDP) or a fielder muffs (drops) a throw at first base that would have completed a force double play</a:t>
            </a:r>
          </a:p>
        </p:txBody>
      </p:sp>
      <p:sp>
        <p:nvSpPr>
          <p:cNvPr id="8" name="Rectangle 7"/>
          <p:cNvSpPr/>
          <p:nvPr/>
        </p:nvSpPr>
        <p:spPr>
          <a:xfrm>
            <a:off x="251520" y="5085184"/>
            <a:ext cx="8712968" cy="43204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AU" dirty="0">
                <a:solidFill>
                  <a:srgbClr val="0E0581"/>
                </a:solidFill>
              </a:rPr>
              <a:t>    by the batter’s award of first base with bases loaded (BB, HPB, INT2, OBS).</a:t>
            </a:r>
          </a:p>
        </p:txBody>
      </p:sp>
      <p:sp>
        <p:nvSpPr>
          <p:cNvPr id="9" name="Rectangle 8"/>
          <p:cNvSpPr/>
          <p:nvPr/>
        </p:nvSpPr>
        <p:spPr>
          <a:xfrm>
            <a:off x="251520" y="5877272"/>
            <a:ext cx="8712968" cy="57606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spcBef>
                <a:spcPts val="600"/>
              </a:spcBef>
              <a:spcAft>
                <a:spcPts val="600"/>
              </a:spcAft>
              <a:buFont typeface="Courier New" pitchFamily="49" charset="0"/>
              <a:buChar char="o"/>
            </a:pPr>
            <a:r>
              <a:rPr lang="en-AU" dirty="0">
                <a:solidFill>
                  <a:srgbClr val="0E0581"/>
                </a:solidFill>
              </a:rPr>
              <a:t>  when, </a:t>
            </a:r>
            <a:r>
              <a:rPr lang="en-AU" b="1" dirty="0">
                <a:solidFill>
                  <a:srgbClr val="0E0581"/>
                </a:solidFill>
              </a:rPr>
              <a:t>before there are 2 outs</a:t>
            </a:r>
            <a:r>
              <a:rPr lang="en-AU" dirty="0">
                <a:solidFill>
                  <a:srgbClr val="0E0581"/>
                </a:solidFill>
              </a:rPr>
              <a:t>, an error is made on a play in which a runner from third base </a:t>
            </a:r>
            <a:r>
              <a:rPr lang="en-AU" b="1" dirty="0">
                <a:solidFill>
                  <a:srgbClr val="0E0581"/>
                </a:solidFill>
              </a:rPr>
              <a:t>ordinarily would score</a:t>
            </a:r>
            <a:r>
              <a:rPr lang="en-AU" dirty="0">
                <a:solidFill>
                  <a:srgbClr val="0E058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1286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260648"/>
            <a:ext cx="7920880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AU" sz="2400" b="1" u="sng" dirty="0">
                <a:solidFill>
                  <a:srgbClr val="800606"/>
                </a:solidFill>
              </a:rPr>
              <a:t>Example</a:t>
            </a:r>
            <a:r>
              <a:rPr lang="en-AU" sz="2400" dirty="0">
                <a:solidFill>
                  <a:srgbClr val="800606"/>
                </a:solidFill>
              </a:rPr>
              <a:t>: None out, runner on 3rd, routine fly ball to right field which the runner will tag up and score on (Sacrifice Fly) - but the catch is dropped.  The runner takes off after the drop and scores.  </a:t>
            </a:r>
            <a:endParaRPr lang="en-AU" sz="2400" b="1" dirty="0">
              <a:solidFill>
                <a:srgbClr val="153943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1988840"/>
            <a:ext cx="7920880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AU" b="1" dirty="0">
                <a:ln>
                  <a:solidFill>
                    <a:srgbClr val="660066"/>
                  </a:solidFill>
                </a:ln>
                <a:solidFill>
                  <a:srgbClr val="153943"/>
                </a:solidFill>
              </a:rPr>
              <a:t> </a:t>
            </a:r>
            <a:r>
              <a:rPr lang="en-AU" sz="2400" b="1" dirty="0">
                <a:ln>
                  <a:solidFill>
                    <a:srgbClr val="660066"/>
                  </a:solidFill>
                </a:ln>
                <a:solidFill>
                  <a:srgbClr val="153943"/>
                </a:solidFill>
              </a:rPr>
              <a:t>Credit the Sac Fly + RBI (no AB) and charge an Error on the right fielder</a:t>
            </a:r>
            <a:r>
              <a:rPr lang="en-AU" sz="2400" b="1" dirty="0">
                <a:solidFill>
                  <a:srgbClr val="153943"/>
                </a:solidFill>
              </a:rPr>
              <a:t>.</a:t>
            </a:r>
            <a:endParaRPr lang="en-A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3068960"/>
            <a:ext cx="7920880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AU" sz="2400" b="1" u="sng" dirty="0">
                <a:solidFill>
                  <a:srgbClr val="800606"/>
                </a:solidFill>
              </a:rPr>
              <a:t>Example</a:t>
            </a:r>
            <a:r>
              <a:rPr lang="en-AU" sz="2400" dirty="0">
                <a:solidFill>
                  <a:srgbClr val="800606"/>
                </a:solidFill>
              </a:rPr>
              <a:t>:  Two outs, bases loaded, batter hits a routine grounder to shortstop who throws the ball to the first base fielder in time for the out but the throw is wide and all runners advance a base.  </a:t>
            </a:r>
            <a:endParaRPr lang="en-AU" sz="2400" b="1" dirty="0">
              <a:ln>
                <a:solidFill>
                  <a:srgbClr val="660066"/>
                </a:solidFill>
              </a:ln>
              <a:solidFill>
                <a:srgbClr val="153943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4869160"/>
            <a:ext cx="7920880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AU" sz="2400" b="1" dirty="0">
                <a:ln>
                  <a:solidFill>
                    <a:srgbClr val="660066"/>
                  </a:solidFill>
                </a:ln>
                <a:solidFill>
                  <a:srgbClr val="153943"/>
                </a:solidFill>
              </a:rPr>
              <a:t>Charge an Error (decisive) on the shortstop and score ALL bases advanced on the error (E6 &amp; e6).</a:t>
            </a:r>
            <a:endParaRPr lang="en-A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11560" y="5949280"/>
            <a:ext cx="7992888" cy="70788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AU" sz="2000" dirty="0">
                <a:solidFill>
                  <a:srgbClr val="0E0581"/>
                </a:solidFill>
              </a:rPr>
              <a:t>And remember, if there are </a:t>
            </a:r>
            <a:r>
              <a:rPr lang="en-AU" sz="2000" dirty="0">
                <a:solidFill>
                  <a:srgbClr val="FF0000"/>
                </a:solidFill>
              </a:rPr>
              <a:t>already 2 outs (</a:t>
            </a:r>
            <a:r>
              <a:rPr lang="en-AU" sz="2000" u="sng" dirty="0">
                <a:solidFill>
                  <a:srgbClr val="FF0000"/>
                </a:solidFill>
              </a:rPr>
              <a:t>NOT</a:t>
            </a:r>
            <a:r>
              <a:rPr lang="en-AU" sz="2000" dirty="0">
                <a:solidFill>
                  <a:srgbClr val="FF0000"/>
                </a:solidFill>
              </a:rPr>
              <a:t> 1 out + 1 error) </a:t>
            </a:r>
            <a:r>
              <a:rPr lang="en-AU" sz="2000" dirty="0">
                <a:solidFill>
                  <a:srgbClr val="0E0581"/>
                </a:solidFill>
              </a:rPr>
              <a:t>and then a </a:t>
            </a:r>
            <a:r>
              <a:rPr lang="en-AU" sz="2000" dirty="0">
                <a:solidFill>
                  <a:srgbClr val="FF0000"/>
                </a:solidFill>
              </a:rPr>
              <a:t>decisive error </a:t>
            </a:r>
            <a:r>
              <a:rPr lang="en-AU" sz="2000" dirty="0">
                <a:solidFill>
                  <a:srgbClr val="0E0581"/>
                </a:solidFill>
              </a:rPr>
              <a:t>is made, an RBI can </a:t>
            </a:r>
            <a:r>
              <a:rPr lang="en-AU" sz="2000" b="1" dirty="0">
                <a:solidFill>
                  <a:srgbClr val="FF0000"/>
                </a:solidFill>
              </a:rPr>
              <a:t>NOT</a:t>
            </a:r>
            <a:r>
              <a:rPr lang="en-AU" sz="2000" dirty="0">
                <a:solidFill>
                  <a:srgbClr val="0E0581"/>
                </a:solidFill>
              </a:rPr>
              <a:t> be credited.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251520" y="2241930"/>
            <a:ext cx="2376264" cy="1971990"/>
            <a:chOff x="395536" y="2142148"/>
            <a:chExt cx="3830825" cy="3375084"/>
          </a:xfrm>
        </p:grpSpPr>
        <p:grpSp>
          <p:nvGrpSpPr>
            <p:cNvPr id="36" name="Group 35"/>
            <p:cNvGrpSpPr/>
            <p:nvPr/>
          </p:nvGrpSpPr>
          <p:grpSpPr>
            <a:xfrm>
              <a:off x="913993" y="2142148"/>
              <a:ext cx="3312368" cy="3375084"/>
              <a:chOff x="539552" y="2204864"/>
              <a:chExt cx="2160240" cy="2088232"/>
            </a:xfrm>
          </p:grpSpPr>
          <p:sp>
            <p:nvSpPr>
              <p:cNvPr id="38" name="Rectangle 37"/>
              <p:cNvSpPr/>
              <p:nvPr/>
            </p:nvSpPr>
            <p:spPr>
              <a:xfrm>
                <a:off x="539552" y="2204864"/>
                <a:ext cx="2160240" cy="2088232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cxnSp>
            <p:nvCxnSpPr>
              <p:cNvPr id="39" name="Straight Connector 38"/>
              <p:cNvCxnSpPr>
                <a:stCxn id="38" idx="0"/>
                <a:endCxn id="38" idx="2"/>
              </p:cNvCxnSpPr>
              <p:nvPr/>
            </p:nvCxnSpPr>
            <p:spPr>
              <a:xfrm>
                <a:off x="1619672" y="2204864"/>
                <a:ext cx="0" cy="2088232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40" name="Straight Connector 39"/>
              <p:cNvCxnSpPr>
                <a:stCxn id="38" idx="1"/>
                <a:endCxn id="38" idx="3"/>
              </p:cNvCxnSpPr>
              <p:nvPr/>
            </p:nvCxnSpPr>
            <p:spPr>
              <a:xfrm>
                <a:off x="539552" y="3248980"/>
                <a:ext cx="2160240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  <p:sp>
          <p:nvSpPr>
            <p:cNvPr id="37" name="Rectangle 36"/>
            <p:cNvSpPr/>
            <p:nvPr/>
          </p:nvSpPr>
          <p:spPr>
            <a:xfrm>
              <a:off x="395536" y="2142148"/>
              <a:ext cx="518457" cy="337508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3200" b="1" dirty="0">
                  <a:solidFill>
                    <a:schemeClr val="tx1"/>
                  </a:solidFill>
                </a:rPr>
                <a:t>5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51520" y="269940"/>
            <a:ext cx="2376264" cy="1971990"/>
            <a:chOff x="395536" y="2142148"/>
            <a:chExt cx="3830825" cy="3375084"/>
          </a:xfrm>
        </p:grpSpPr>
        <p:grpSp>
          <p:nvGrpSpPr>
            <p:cNvPr id="7" name="Group 6"/>
            <p:cNvGrpSpPr/>
            <p:nvPr/>
          </p:nvGrpSpPr>
          <p:grpSpPr>
            <a:xfrm>
              <a:off x="913993" y="2142148"/>
              <a:ext cx="3312368" cy="3375084"/>
              <a:chOff x="539552" y="2204864"/>
              <a:chExt cx="2160240" cy="2088232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539552" y="2204864"/>
                <a:ext cx="2160240" cy="2088232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cxnSp>
            <p:nvCxnSpPr>
              <p:cNvPr id="9" name="Straight Connector 8"/>
              <p:cNvCxnSpPr>
                <a:stCxn id="8" idx="0"/>
                <a:endCxn id="8" idx="2"/>
              </p:cNvCxnSpPr>
              <p:nvPr/>
            </p:nvCxnSpPr>
            <p:spPr>
              <a:xfrm>
                <a:off x="1619672" y="2204864"/>
                <a:ext cx="0" cy="2088232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10" name="Straight Connector 9"/>
              <p:cNvCxnSpPr>
                <a:stCxn id="8" idx="1"/>
                <a:endCxn id="8" idx="3"/>
              </p:cNvCxnSpPr>
              <p:nvPr/>
            </p:nvCxnSpPr>
            <p:spPr>
              <a:xfrm>
                <a:off x="539552" y="3248980"/>
                <a:ext cx="2160240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  <p:sp>
          <p:nvSpPr>
            <p:cNvPr id="17" name="Rectangle 16"/>
            <p:cNvSpPr/>
            <p:nvPr/>
          </p:nvSpPr>
          <p:spPr>
            <a:xfrm>
              <a:off x="395536" y="2142148"/>
              <a:ext cx="518457" cy="337508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3200" b="1" dirty="0">
                  <a:solidFill>
                    <a:schemeClr val="tx1"/>
                  </a:solidFill>
                </a:rPr>
                <a:t>4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835696" y="3441194"/>
            <a:ext cx="7239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>
                <a:solidFill>
                  <a:srgbClr val="00B050"/>
                </a:solidFill>
              </a:rPr>
              <a:t>- 8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15829" y="2278613"/>
            <a:ext cx="1011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/>
              <a:t>FC 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36096" y="764704"/>
            <a:ext cx="3600400" cy="594008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en-AU" b="1" dirty="0">
                <a:solidFill>
                  <a:srgbClr val="7030A0"/>
                </a:solidFill>
              </a:rPr>
              <a:t>The notation </a:t>
            </a:r>
            <a:r>
              <a:rPr lang="en-AU" b="1" dirty="0">
                <a:solidFill>
                  <a:srgbClr val="FF0000"/>
                </a:solidFill>
              </a:rPr>
              <a:t>FC</a:t>
            </a:r>
            <a:r>
              <a:rPr lang="en-AU" b="1" dirty="0">
                <a:solidFill>
                  <a:srgbClr val="7030A0"/>
                </a:solidFill>
              </a:rPr>
              <a:t> is used to score a batter’s arrival on 1</a:t>
            </a:r>
            <a:r>
              <a:rPr lang="en-AU" b="1" baseline="30000" dirty="0">
                <a:solidFill>
                  <a:srgbClr val="7030A0"/>
                </a:solidFill>
              </a:rPr>
              <a:t>st</a:t>
            </a:r>
            <a:r>
              <a:rPr lang="en-AU" b="1" dirty="0">
                <a:solidFill>
                  <a:srgbClr val="7030A0"/>
                </a:solidFill>
              </a:rPr>
              <a:t> when a fielder handles a ground ball and makes a play at another base. </a:t>
            </a:r>
          </a:p>
          <a:p>
            <a:pPr lvl="0"/>
            <a:r>
              <a:rPr lang="en-AU" sz="1400" b="1" dirty="0">
                <a:solidFill>
                  <a:srgbClr val="FF0000"/>
                </a:solidFill>
              </a:rPr>
              <a:t>(See Rule 2 definition of Fielders Choice.) </a:t>
            </a:r>
          </a:p>
          <a:p>
            <a:pPr lvl="0"/>
            <a:endParaRPr lang="en-AU" sz="1200" b="1" dirty="0">
              <a:solidFill>
                <a:srgbClr val="FF0000"/>
              </a:solidFill>
            </a:endParaRPr>
          </a:p>
          <a:p>
            <a:pPr lvl="0"/>
            <a:r>
              <a:rPr lang="en-AU" sz="1600" b="1" dirty="0">
                <a:solidFill>
                  <a:srgbClr val="7030A0"/>
                </a:solidFill>
              </a:rPr>
              <a:t>But it is also used to describe the advance of runners for the following reasons:</a:t>
            </a:r>
          </a:p>
          <a:p>
            <a:pPr lvl="0"/>
            <a:endParaRPr lang="en-AU" sz="1400" b="1" dirty="0">
              <a:solidFill>
                <a:srgbClr val="7030A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1600" b="1" dirty="0">
                <a:solidFill>
                  <a:srgbClr val="7030A0"/>
                </a:solidFill>
              </a:rPr>
              <a:t>When the batter-runner makes a safe hit and takes an </a:t>
            </a:r>
            <a:r>
              <a:rPr lang="en-AU" sz="1600" b="1" dirty="0">
                <a:solidFill>
                  <a:srgbClr val="FF0000"/>
                </a:solidFill>
              </a:rPr>
              <a:t>extra base </a:t>
            </a:r>
            <a:r>
              <a:rPr lang="en-AU" sz="1600" b="1" dirty="0">
                <a:solidFill>
                  <a:srgbClr val="7030A0"/>
                </a:solidFill>
              </a:rPr>
              <a:t>due to the play on </a:t>
            </a:r>
            <a:r>
              <a:rPr lang="en-AU" sz="1600" b="1" dirty="0">
                <a:solidFill>
                  <a:srgbClr val="FF0000"/>
                </a:solidFill>
              </a:rPr>
              <a:t>another base runner</a:t>
            </a:r>
          </a:p>
          <a:p>
            <a:pPr lvl="0"/>
            <a:endParaRPr lang="en-AU" sz="1600" b="1" dirty="0">
              <a:solidFill>
                <a:srgbClr val="7030A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1600" b="1" dirty="0">
                <a:solidFill>
                  <a:srgbClr val="7030A0"/>
                </a:solidFill>
              </a:rPr>
              <a:t>When a runner </a:t>
            </a:r>
            <a:r>
              <a:rPr lang="en-AU" sz="1600" b="1" dirty="0">
                <a:solidFill>
                  <a:srgbClr val="FF0000"/>
                </a:solidFill>
              </a:rPr>
              <a:t>advances</a:t>
            </a:r>
            <a:r>
              <a:rPr lang="en-AU" sz="1600" b="1" dirty="0">
                <a:solidFill>
                  <a:srgbClr val="7030A0"/>
                </a:solidFill>
              </a:rPr>
              <a:t> (other than by SB or E) while a fielder </a:t>
            </a:r>
            <a:r>
              <a:rPr lang="en-AU" sz="1600" b="1" dirty="0">
                <a:solidFill>
                  <a:srgbClr val="FF0000"/>
                </a:solidFill>
              </a:rPr>
              <a:t>attempts to put out </a:t>
            </a:r>
            <a:r>
              <a:rPr lang="en-AU" sz="1600" b="1" dirty="0">
                <a:solidFill>
                  <a:srgbClr val="7030A0"/>
                </a:solidFill>
              </a:rPr>
              <a:t>another runner</a:t>
            </a:r>
          </a:p>
          <a:p>
            <a:pPr lvl="0"/>
            <a:endParaRPr lang="en-AU" sz="1600" b="1" dirty="0">
              <a:solidFill>
                <a:srgbClr val="7030A0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1600" b="1" dirty="0">
                <a:solidFill>
                  <a:srgbClr val="7030A0"/>
                </a:solidFill>
              </a:rPr>
              <a:t>When a runner advances due to </a:t>
            </a:r>
            <a:r>
              <a:rPr lang="en-AU" sz="1600" b="1" dirty="0">
                <a:solidFill>
                  <a:srgbClr val="FF0000"/>
                </a:solidFill>
              </a:rPr>
              <a:t>defensive indifference </a:t>
            </a:r>
          </a:p>
          <a:p>
            <a:pPr marL="342900" lvl="0" indent="-342900"/>
            <a:r>
              <a:rPr lang="en-AU" sz="1600" b="1" dirty="0">
                <a:solidFill>
                  <a:srgbClr val="7030A0"/>
                </a:solidFill>
              </a:rPr>
              <a:t>        Eg: an </a:t>
            </a:r>
            <a:r>
              <a:rPr lang="en-AU" sz="1600" b="1" i="1" dirty="0">
                <a:solidFill>
                  <a:srgbClr val="7030A0"/>
                </a:solidFill>
              </a:rPr>
              <a:t>undefended</a:t>
            </a:r>
            <a:r>
              <a:rPr lang="en-AU" sz="1600" b="1" dirty="0">
                <a:solidFill>
                  <a:srgbClr val="7030A0"/>
                </a:solidFill>
              </a:rPr>
              <a:t> steal  </a:t>
            </a:r>
            <a:r>
              <a:rPr lang="en-AU" sz="1600" b="1" dirty="0">
                <a:solidFill>
                  <a:srgbClr val="FF0000"/>
                </a:solidFill>
              </a:rPr>
              <a:t>(Refer 9.07g)</a:t>
            </a:r>
          </a:p>
          <a:p>
            <a:pPr marL="342900" lvl="0" indent="-342900"/>
            <a:endParaRPr lang="en-AU" sz="1600" b="1" dirty="0">
              <a:solidFill>
                <a:srgbClr val="FF0000"/>
              </a:solidFill>
            </a:endParaRPr>
          </a:p>
          <a:p>
            <a:pPr lvl="0"/>
            <a:endParaRPr lang="en-AU" sz="1200" b="1" dirty="0">
              <a:solidFill>
                <a:srgbClr val="7030A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36919" y="116632"/>
            <a:ext cx="65070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3600" dirty="0">
                <a:latin typeface="Britannic Bold"/>
              </a:rPr>
              <a:t>Advancing on Fielder’s Choice</a:t>
            </a:r>
          </a:p>
        </p:txBody>
      </p:sp>
      <p:sp>
        <p:nvSpPr>
          <p:cNvPr id="3" name="Arc 2"/>
          <p:cNvSpPr/>
          <p:nvPr/>
        </p:nvSpPr>
        <p:spPr>
          <a:xfrm rot="20219328">
            <a:off x="467544" y="476146"/>
            <a:ext cx="2169375" cy="1621242"/>
          </a:xfrm>
          <a:prstGeom prst="arc">
            <a:avLst>
              <a:gd name="adj1" fmla="val 16159350"/>
              <a:gd name="adj2" fmla="val 19761333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TextBox 25"/>
          <p:cNvSpPr txBox="1"/>
          <p:nvPr/>
        </p:nvSpPr>
        <p:spPr>
          <a:xfrm>
            <a:off x="539552" y="2132856"/>
            <a:ext cx="8640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/>
              <a:t>CS 2-5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251520" y="4213920"/>
            <a:ext cx="2376264" cy="1971990"/>
            <a:chOff x="395536" y="2142148"/>
            <a:chExt cx="3830825" cy="3375084"/>
          </a:xfrm>
        </p:grpSpPr>
        <p:grpSp>
          <p:nvGrpSpPr>
            <p:cNvPr id="43" name="Group 42"/>
            <p:cNvGrpSpPr/>
            <p:nvPr/>
          </p:nvGrpSpPr>
          <p:grpSpPr>
            <a:xfrm>
              <a:off x="913993" y="2142148"/>
              <a:ext cx="3312368" cy="3375084"/>
              <a:chOff x="539552" y="2204864"/>
              <a:chExt cx="2160240" cy="2088232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539552" y="2204864"/>
                <a:ext cx="2160240" cy="2088232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cxnSp>
            <p:nvCxnSpPr>
              <p:cNvPr id="46" name="Straight Connector 45"/>
              <p:cNvCxnSpPr>
                <a:stCxn id="45" idx="0"/>
                <a:endCxn id="45" idx="2"/>
              </p:cNvCxnSpPr>
              <p:nvPr/>
            </p:nvCxnSpPr>
            <p:spPr>
              <a:xfrm>
                <a:off x="1619672" y="2204864"/>
                <a:ext cx="0" cy="2088232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47" name="Straight Connector 46"/>
              <p:cNvCxnSpPr>
                <a:stCxn id="45" idx="1"/>
                <a:endCxn id="45" idx="3"/>
              </p:cNvCxnSpPr>
              <p:nvPr/>
            </p:nvCxnSpPr>
            <p:spPr>
              <a:xfrm>
                <a:off x="539552" y="3248980"/>
                <a:ext cx="2160240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48" name="Oval 47"/>
              <p:cNvSpPr/>
              <p:nvPr/>
            </p:nvSpPr>
            <p:spPr>
              <a:xfrm>
                <a:off x="1187624" y="2780928"/>
                <a:ext cx="864096" cy="864096"/>
              </a:xfrm>
              <a:prstGeom prst="ellipse">
                <a:avLst/>
              </a:prstGeom>
              <a:solidFill>
                <a:srgbClr val="00B050"/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sp>
          <p:nvSpPr>
            <p:cNvPr id="44" name="Rectangle 43"/>
            <p:cNvSpPr/>
            <p:nvPr/>
          </p:nvSpPr>
          <p:spPr>
            <a:xfrm>
              <a:off x="395536" y="2142148"/>
              <a:ext cx="518457" cy="337508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3200" b="1" dirty="0">
                  <a:solidFill>
                    <a:schemeClr val="tx1"/>
                  </a:solidFill>
                </a:rPr>
                <a:t>6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691680" y="5445224"/>
            <a:ext cx="792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>
                <a:solidFill>
                  <a:srgbClr val="0070C0"/>
                </a:solidFill>
              </a:rPr>
              <a:t>BB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615829" y="4293096"/>
            <a:ext cx="1011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/>
              <a:t>FC 2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83568" y="4332585"/>
            <a:ext cx="574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/>
              <a:t>7</a:t>
            </a:r>
          </a:p>
        </p:txBody>
      </p:sp>
      <p:grpSp>
        <p:nvGrpSpPr>
          <p:cNvPr id="52" name="Group 51"/>
          <p:cNvGrpSpPr/>
          <p:nvPr/>
        </p:nvGrpSpPr>
        <p:grpSpPr>
          <a:xfrm>
            <a:off x="2879793" y="836712"/>
            <a:ext cx="2376264" cy="1971990"/>
            <a:chOff x="395536" y="2142148"/>
            <a:chExt cx="3830825" cy="3375084"/>
          </a:xfrm>
        </p:grpSpPr>
        <p:grpSp>
          <p:nvGrpSpPr>
            <p:cNvPr id="53" name="Group 52"/>
            <p:cNvGrpSpPr/>
            <p:nvPr/>
          </p:nvGrpSpPr>
          <p:grpSpPr>
            <a:xfrm>
              <a:off x="913993" y="2142148"/>
              <a:ext cx="3312368" cy="3375084"/>
              <a:chOff x="539552" y="2204864"/>
              <a:chExt cx="2160240" cy="2088232"/>
            </a:xfrm>
          </p:grpSpPr>
          <p:sp>
            <p:nvSpPr>
              <p:cNvPr id="55" name="Rectangle 54"/>
              <p:cNvSpPr/>
              <p:nvPr/>
            </p:nvSpPr>
            <p:spPr>
              <a:xfrm>
                <a:off x="539552" y="2204864"/>
                <a:ext cx="2160240" cy="2088232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cxnSp>
            <p:nvCxnSpPr>
              <p:cNvPr id="56" name="Straight Connector 55"/>
              <p:cNvCxnSpPr>
                <a:stCxn id="55" idx="0"/>
                <a:endCxn id="55" idx="2"/>
              </p:cNvCxnSpPr>
              <p:nvPr/>
            </p:nvCxnSpPr>
            <p:spPr>
              <a:xfrm>
                <a:off x="1619672" y="2204864"/>
                <a:ext cx="0" cy="2088232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57" name="Straight Connector 56"/>
              <p:cNvCxnSpPr>
                <a:stCxn id="55" idx="1"/>
                <a:endCxn id="55" idx="3"/>
              </p:cNvCxnSpPr>
              <p:nvPr/>
            </p:nvCxnSpPr>
            <p:spPr>
              <a:xfrm>
                <a:off x="539552" y="3248980"/>
                <a:ext cx="2160240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58" name="Oval 57"/>
              <p:cNvSpPr/>
              <p:nvPr/>
            </p:nvSpPr>
            <p:spPr>
              <a:xfrm>
                <a:off x="1187624" y="2780928"/>
                <a:ext cx="864096" cy="864096"/>
              </a:xfrm>
              <a:prstGeom prst="ellipse">
                <a:avLst/>
              </a:prstGeom>
              <a:solidFill>
                <a:srgbClr val="00B050"/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sp>
          <p:nvSpPr>
            <p:cNvPr id="54" name="Rectangle 53"/>
            <p:cNvSpPr/>
            <p:nvPr/>
          </p:nvSpPr>
          <p:spPr>
            <a:xfrm>
              <a:off x="395536" y="2142148"/>
              <a:ext cx="518457" cy="337508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3200" b="1" dirty="0">
                  <a:solidFill>
                    <a:schemeClr val="tx1"/>
                  </a:solidFill>
                </a:rPr>
                <a:t>7</a:t>
              </a: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4427984" y="2141079"/>
            <a:ext cx="855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>
                <a:solidFill>
                  <a:srgbClr val="00B050"/>
                </a:solidFill>
              </a:rPr>
              <a:t>- 9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835696" y="1484784"/>
            <a:ext cx="792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>
                <a:solidFill>
                  <a:srgbClr val="00B050"/>
                </a:solidFill>
              </a:rPr>
              <a:t>- 6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036498" y="400889"/>
            <a:ext cx="5192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/>
              <a:t>5</a:t>
            </a:r>
          </a:p>
        </p:txBody>
      </p:sp>
      <p:grpSp>
        <p:nvGrpSpPr>
          <p:cNvPr id="62" name="Group 61"/>
          <p:cNvGrpSpPr/>
          <p:nvPr/>
        </p:nvGrpSpPr>
        <p:grpSpPr>
          <a:xfrm>
            <a:off x="2879793" y="2812335"/>
            <a:ext cx="2376264" cy="1971990"/>
            <a:chOff x="395536" y="2142148"/>
            <a:chExt cx="3830825" cy="3375084"/>
          </a:xfrm>
        </p:grpSpPr>
        <p:grpSp>
          <p:nvGrpSpPr>
            <p:cNvPr id="63" name="Group 62"/>
            <p:cNvGrpSpPr/>
            <p:nvPr/>
          </p:nvGrpSpPr>
          <p:grpSpPr>
            <a:xfrm>
              <a:off x="913993" y="2142148"/>
              <a:ext cx="3312368" cy="3375084"/>
              <a:chOff x="539552" y="2204864"/>
              <a:chExt cx="2160240" cy="2088232"/>
            </a:xfrm>
          </p:grpSpPr>
          <p:sp>
            <p:nvSpPr>
              <p:cNvPr id="65" name="Rectangle 64"/>
              <p:cNvSpPr/>
              <p:nvPr/>
            </p:nvSpPr>
            <p:spPr>
              <a:xfrm>
                <a:off x="539552" y="2204864"/>
                <a:ext cx="2160240" cy="2088232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cxnSp>
            <p:nvCxnSpPr>
              <p:cNvPr id="66" name="Straight Connector 65"/>
              <p:cNvCxnSpPr>
                <a:stCxn id="65" idx="0"/>
                <a:endCxn id="65" idx="2"/>
              </p:cNvCxnSpPr>
              <p:nvPr/>
            </p:nvCxnSpPr>
            <p:spPr>
              <a:xfrm>
                <a:off x="1619672" y="2204864"/>
                <a:ext cx="0" cy="2088232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67" name="Straight Connector 66"/>
              <p:cNvCxnSpPr>
                <a:stCxn id="65" idx="1"/>
                <a:endCxn id="65" idx="3"/>
              </p:cNvCxnSpPr>
              <p:nvPr/>
            </p:nvCxnSpPr>
            <p:spPr>
              <a:xfrm>
                <a:off x="539552" y="3248980"/>
                <a:ext cx="2160240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  <p:sp>
          <p:nvSpPr>
            <p:cNvPr id="64" name="Rectangle 63"/>
            <p:cNvSpPr/>
            <p:nvPr/>
          </p:nvSpPr>
          <p:spPr>
            <a:xfrm>
              <a:off x="395536" y="2142148"/>
              <a:ext cx="518457" cy="337508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3200" b="1" dirty="0">
                  <a:solidFill>
                    <a:schemeClr val="tx1"/>
                  </a:solidFill>
                </a:rPr>
                <a:t>8</a:t>
              </a: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4424799" y="4041525"/>
            <a:ext cx="8305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>
                <a:solidFill>
                  <a:srgbClr val="00B050"/>
                </a:solidFill>
              </a:rPr>
              <a:t>- 9</a:t>
            </a:r>
          </a:p>
        </p:txBody>
      </p:sp>
      <p:grpSp>
        <p:nvGrpSpPr>
          <p:cNvPr id="70" name="Group 69"/>
          <p:cNvGrpSpPr/>
          <p:nvPr/>
        </p:nvGrpSpPr>
        <p:grpSpPr>
          <a:xfrm>
            <a:off x="2879064" y="4784325"/>
            <a:ext cx="2376264" cy="1971990"/>
            <a:chOff x="395536" y="2142148"/>
            <a:chExt cx="3830825" cy="3375084"/>
          </a:xfrm>
        </p:grpSpPr>
        <p:grpSp>
          <p:nvGrpSpPr>
            <p:cNvPr id="71" name="Group 70"/>
            <p:cNvGrpSpPr/>
            <p:nvPr/>
          </p:nvGrpSpPr>
          <p:grpSpPr>
            <a:xfrm>
              <a:off x="913993" y="2142148"/>
              <a:ext cx="3312368" cy="3375084"/>
              <a:chOff x="539552" y="2204864"/>
              <a:chExt cx="2160240" cy="2088232"/>
            </a:xfrm>
          </p:grpSpPr>
          <p:sp>
            <p:nvSpPr>
              <p:cNvPr id="73" name="Rectangle 72"/>
              <p:cNvSpPr/>
              <p:nvPr/>
            </p:nvSpPr>
            <p:spPr>
              <a:xfrm>
                <a:off x="539552" y="2204864"/>
                <a:ext cx="2160240" cy="2088232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cxnSp>
            <p:nvCxnSpPr>
              <p:cNvPr id="74" name="Straight Connector 73"/>
              <p:cNvCxnSpPr>
                <a:stCxn id="73" idx="0"/>
                <a:endCxn id="73" idx="2"/>
              </p:cNvCxnSpPr>
              <p:nvPr/>
            </p:nvCxnSpPr>
            <p:spPr>
              <a:xfrm>
                <a:off x="1619672" y="2204864"/>
                <a:ext cx="0" cy="2088232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75" name="Straight Connector 74"/>
              <p:cNvCxnSpPr>
                <a:stCxn id="73" idx="1"/>
                <a:endCxn id="73" idx="3"/>
              </p:cNvCxnSpPr>
              <p:nvPr/>
            </p:nvCxnSpPr>
            <p:spPr>
              <a:xfrm>
                <a:off x="539552" y="3248980"/>
                <a:ext cx="2160240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76" name="Oval 75"/>
              <p:cNvSpPr/>
              <p:nvPr/>
            </p:nvSpPr>
            <p:spPr>
              <a:xfrm>
                <a:off x="1187624" y="2780928"/>
                <a:ext cx="864096" cy="864096"/>
              </a:xfrm>
              <a:prstGeom prst="ellipse">
                <a:avLst/>
              </a:prstGeom>
              <a:solidFill>
                <a:schemeClr val="bg1"/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sp>
          <p:nvSpPr>
            <p:cNvPr id="72" name="Rectangle 71"/>
            <p:cNvSpPr/>
            <p:nvPr/>
          </p:nvSpPr>
          <p:spPr>
            <a:xfrm>
              <a:off x="395536" y="2142148"/>
              <a:ext cx="518457" cy="337508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3200" b="1" dirty="0">
                  <a:solidFill>
                    <a:schemeClr val="tx1"/>
                  </a:solidFill>
                </a:rPr>
                <a:t>9</a:t>
              </a:r>
            </a:p>
          </p:txBody>
        </p:sp>
      </p:grpSp>
      <p:sp>
        <p:nvSpPr>
          <p:cNvPr id="77" name="Curved Up Arrow 76"/>
          <p:cNvSpPr/>
          <p:nvPr/>
        </p:nvSpPr>
        <p:spPr>
          <a:xfrm>
            <a:off x="1403648" y="6189354"/>
            <a:ext cx="1472656" cy="553860"/>
          </a:xfrm>
          <a:prstGeom prst="curvedUpArrow">
            <a:avLst>
              <a:gd name="adj1" fmla="val 22087"/>
              <a:gd name="adj2" fmla="val 62181"/>
              <a:gd name="adj3" fmla="val 476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39552" y="400889"/>
            <a:ext cx="9361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/>
              <a:t>8-5</a:t>
            </a:r>
          </a:p>
        </p:txBody>
      </p:sp>
      <p:sp>
        <p:nvSpPr>
          <p:cNvPr id="4" name="Arc 3"/>
          <p:cNvSpPr/>
          <p:nvPr/>
        </p:nvSpPr>
        <p:spPr>
          <a:xfrm>
            <a:off x="2051720" y="2812335"/>
            <a:ext cx="433970" cy="789588"/>
          </a:xfrm>
          <a:prstGeom prst="arc">
            <a:avLst>
              <a:gd name="adj1" fmla="val 16961398"/>
              <a:gd name="adj2" fmla="val 4863918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0" name="Oval 79"/>
          <p:cNvSpPr/>
          <p:nvPr/>
        </p:nvSpPr>
        <p:spPr>
          <a:xfrm>
            <a:off x="1189518" y="836712"/>
            <a:ext cx="821866" cy="815996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0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</a:rPr>
              <a:t>1</a:t>
            </a:r>
          </a:p>
        </p:txBody>
      </p:sp>
      <p:sp>
        <p:nvSpPr>
          <p:cNvPr id="81" name="Oval 80"/>
          <p:cNvSpPr/>
          <p:nvPr/>
        </p:nvSpPr>
        <p:spPr>
          <a:xfrm>
            <a:off x="1180342" y="2819927"/>
            <a:ext cx="821866" cy="815996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0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</a:rPr>
              <a:t>2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644008" y="921544"/>
            <a:ext cx="574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/>
              <a:t>8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50964" y="5352402"/>
            <a:ext cx="574243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3600" b="1" dirty="0"/>
              <a:t>8</a:t>
            </a:r>
          </a:p>
        </p:txBody>
      </p:sp>
      <p:sp>
        <p:nvSpPr>
          <p:cNvPr id="84" name="Arc 83"/>
          <p:cNvSpPr/>
          <p:nvPr/>
        </p:nvSpPr>
        <p:spPr>
          <a:xfrm rot="20219328">
            <a:off x="2930363" y="1028107"/>
            <a:ext cx="2169375" cy="1621242"/>
          </a:xfrm>
          <a:prstGeom prst="arc">
            <a:avLst>
              <a:gd name="adj1" fmla="val 16159350"/>
              <a:gd name="adj2" fmla="val 19761333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5" name="TextBox 84"/>
          <p:cNvSpPr txBox="1"/>
          <p:nvPr/>
        </p:nvSpPr>
        <p:spPr>
          <a:xfrm>
            <a:off x="3116599" y="980728"/>
            <a:ext cx="1011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/>
              <a:t>FC 9</a:t>
            </a:r>
          </a:p>
        </p:txBody>
      </p:sp>
      <p:sp>
        <p:nvSpPr>
          <p:cNvPr id="86" name="Arc 85"/>
          <p:cNvSpPr/>
          <p:nvPr/>
        </p:nvSpPr>
        <p:spPr>
          <a:xfrm>
            <a:off x="4709065" y="3356332"/>
            <a:ext cx="433970" cy="789588"/>
          </a:xfrm>
          <a:prstGeom prst="arc">
            <a:avLst>
              <a:gd name="adj1" fmla="val 16961398"/>
              <a:gd name="adj2" fmla="val 4863918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7" name="TextBox 86"/>
          <p:cNvSpPr txBox="1"/>
          <p:nvPr/>
        </p:nvSpPr>
        <p:spPr>
          <a:xfrm>
            <a:off x="4201217" y="2812335"/>
            <a:ext cx="1011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/>
              <a:t>FC 9</a:t>
            </a:r>
          </a:p>
        </p:txBody>
      </p:sp>
      <p:sp>
        <p:nvSpPr>
          <p:cNvPr id="88" name="Oval 87"/>
          <p:cNvSpPr/>
          <p:nvPr/>
        </p:nvSpPr>
        <p:spPr>
          <a:xfrm>
            <a:off x="4017706" y="3397924"/>
            <a:ext cx="821866" cy="815996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0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</a:rPr>
              <a:t>3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264458" y="2060848"/>
            <a:ext cx="574243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3600" b="1" dirty="0"/>
              <a:t>9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3116599" y="2732727"/>
            <a:ext cx="12999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/>
              <a:t>7-2-5-4-6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4416586" y="6013765"/>
            <a:ext cx="8305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>
                <a:solidFill>
                  <a:srgbClr val="00B050"/>
                </a:solidFill>
              </a:rPr>
              <a:t>- 7</a:t>
            </a:r>
          </a:p>
        </p:txBody>
      </p:sp>
      <p:sp>
        <p:nvSpPr>
          <p:cNvPr id="92" name="Arc 91"/>
          <p:cNvSpPr/>
          <p:nvPr/>
        </p:nvSpPr>
        <p:spPr>
          <a:xfrm>
            <a:off x="4717773" y="5280773"/>
            <a:ext cx="433970" cy="789588"/>
          </a:xfrm>
          <a:prstGeom prst="arc">
            <a:avLst>
              <a:gd name="adj1" fmla="val 16961398"/>
              <a:gd name="adj2" fmla="val 4863918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3" name="TextBox 92"/>
          <p:cNvSpPr txBox="1"/>
          <p:nvPr/>
        </p:nvSpPr>
        <p:spPr>
          <a:xfrm>
            <a:off x="4211795" y="4768397"/>
            <a:ext cx="1011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/>
              <a:t>FC 7</a:t>
            </a:r>
          </a:p>
        </p:txBody>
      </p:sp>
      <p:cxnSp>
        <p:nvCxnSpPr>
          <p:cNvPr id="94" name="Straight Connector 93"/>
          <p:cNvCxnSpPr/>
          <p:nvPr/>
        </p:nvCxnSpPr>
        <p:spPr>
          <a:xfrm flipV="1">
            <a:off x="3220323" y="6712090"/>
            <a:ext cx="2054665" cy="1237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7500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4"/>
          <p:cNvGrpSpPr/>
          <p:nvPr/>
        </p:nvGrpSpPr>
        <p:grpSpPr>
          <a:xfrm>
            <a:off x="251520" y="2241930"/>
            <a:ext cx="2376264" cy="1971990"/>
            <a:chOff x="395536" y="2142148"/>
            <a:chExt cx="3830825" cy="3375084"/>
          </a:xfrm>
        </p:grpSpPr>
        <p:grpSp>
          <p:nvGrpSpPr>
            <p:cNvPr id="7" name="Group 35"/>
            <p:cNvGrpSpPr/>
            <p:nvPr/>
          </p:nvGrpSpPr>
          <p:grpSpPr>
            <a:xfrm>
              <a:off x="913993" y="2142148"/>
              <a:ext cx="3312368" cy="3375084"/>
              <a:chOff x="539552" y="2204864"/>
              <a:chExt cx="2160240" cy="2088232"/>
            </a:xfrm>
          </p:grpSpPr>
          <p:sp>
            <p:nvSpPr>
              <p:cNvPr id="38" name="Rectangle 37"/>
              <p:cNvSpPr/>
              <p:nvPr/>
            </p:nvSpPr>
            <p:spPr>
              <a:xfrm>
                <a:off x="539552" y="2204864"/>
                <a:ext cx="2160240" cy="2088232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cxnSp>
            <p:nvCxnSpPr>
              <p:cNvPr id="39" name="Straight Connector 38"/>
              <p:cNvCxnSpPr>
                <a:stCxn id="38" idx="0"/>
                <a:endCxn id="38" idx="2"/>
              </p:cNvCxnSpPr>
              <p:nvPr/>
            </p:nvCxnSpPr>
            <p:spPr>
              <a:xfrm>
                <a:off x="1619672" y="2204864"/>
                <a:ext cx="0" cy="2088232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40" name="Straight Connector 39"/>
              <p:cNvCxnSpPr>
                <a:stCxn id="38" idx="1"/>
                <a:endCxn id="38" idx="3"/>
              </p:cNvCxnSpPr>
              <p:nvPr/>
            </p:nvCxnSpPr>
            <p:spPr>
              <a:xfrm>
                <a:off x="539552" y="3248980"/>
                <a:ext cx="2160240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  <p:sp>
          <p:nvSpPr>
            <p:cNvPr id="37" name="Rectangle 36"/>
            <p:cNvSpPr/>
            <p:nvPr/>
          </p:nvSpPr>
          <p:spPr>
            <a:xfrm>
              <a:off x="395536" y="2142148"/>
              <a:ext cx="518457" cy="337508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3200" b="1" dirty="0">
                  <a:solidFill>
                    <a:schemeClr val="tx1"/>
                  </a:solidFill>
                </a:rPr>
                <a:t>5</a:t>
              </a:r>
            </a:p>
          </p:txBody>
        </p:sp>
      </p:grpSp>
      <p:grpSp>
        <p:nvGrpSpPr>
          <p:cNvPr id="11" name="Group 4"/>
          <p:cNvGrpSpPr/>
          <p:nvPr/>
        </p:nvGrpSpPr>
        <p:grpSpPr>
          <a:xfrm>
            <a:off x="251520" y="269940"/>
            <a:ext cx="2376264" cy="1971990"/>
            <a:chOff x="395536" y="2142148"/>
            <a:chExt cx="3830825" cy="3375084"/>
          </a:xfrm>
        </p:grpSpPr>
        <p:grpSp>
          <p:nvGrpSpPr>
            <p:cNvPr id="12" name="Group 6"/>
            <p:cNvGrpSpPr/>
            <p:nvPr/>
          </p:nvGrpSpPr>
          <p:grpSpPr>
            <a:xfrm>
              <a:off x="913993" y="2142148"/>
              <a:ext cx="3312368" cy="3375084"/>
              <a:chOff x="539552" y="2204864"/>
              <a:chExt cx="2160240" cy="2088232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539552" y="2204864"/>
                <a:ext cx="2160240" cy="2088232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cxnSp>
            <p:nvCxnSpPr>
              <p:cNvPr id="9" name="Straight Connector 8"/>
              <p:cNvCxnSpPr>
                <a:stCxn id="8" idx="0"/>
                <a:endCxn id="8" idx="2"/>
              </p:cNvCxnSpPr>
              <p:nvPr/>
            </p:nvCxnSpPr>
            <p:spPr>
              <a:xfrm>
                <a:off x="1619672" y="2204864"/>
                <a:ext cx="0" cy="2088232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10" name="Straight Connector 9"/>
              <p:cNvCxnSpPr>
                <a:stCxn id="8" idx="1"/>
                <a:endCxn id="8" idx="3"/>
              </p:cNvCxnSpPr>
              <p:nvPr/>
            </p:nvCxnSpPr>
            <p:spPr>
              <a:xfrm>
                <a:off x="539552" y="3248980"/>
                <a:ext cx="2160240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  <p:sp>
          <p:nvSpPr>
            <p:cNvPr id="17" name="Rectangle 16"/>
            <p:cNvSpPr/>
            <p:nvPr/>
          </p:nvSpPr>
          <p:spPr>
            <a:xfrm>
              <a:off x="395536" y="2142148"/>
              <a:ext cx="518457" cy="337508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3200" b="1" dirty="0">
                  <a:solidFill>
                    <a:schemeClr val="tx1"/>
                  </a:solidFill>
                </a:rPr>
                <a:t>4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835696" y="3441194"/>
            <a:ext cx="7239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>
                <a:solidFill>
                  <a:srgbClr val="00B050"/>
                </a:solidFill>
              </a:rPr>
              <a:t>- 8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15829" y="2278613"/>
            <a:ext cx="1011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/>
              <a:t>FC 8</a:t>
            </a:r>
          </a:p>
        </p:txBody>
      </p:sp>
      <p:sp>
        <p:nvSpPr>
          <p:cNvPr id="2" name="Rectangle 1"/>
          <p:cNvSpPr/>
          <p:nvPr/>
        </p:nvSpPr>
        <p:spPr>
          <a:xfrm>
            <a:off x="2636919" y="116632"/>
            <a:ext cx="65070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3600" dirty="0">
                <a:latin typeface="Britannic Bold"/>
              </a:rPr>
              <a:t>Advancing </a:t>
            </a:r>
            <a:r>
              <a:rPr lang="en-AU" sz="3600">
                <a:latin typeface="Britannic Bold"/>
              </a:rPr>
              <a:t>on Fielder’s </a:t>
            </a:r>
            <a:r>
              <a:rPr lang="en-AU" sz="3600" dirty="0">
                <a:latin typeface="Britannic Bold"/>
              </a:rPr>
              <a:t>Choice</a:t>
            </a:r>
          </a:p>
        </p:txBody>
      </p:sp>
      <p:sp>
        <p:nvSpPr>
          <p:cNvPr id="3" name="Arc 2"/>
          <p:cNvSpPr/>
          <p:nvPr/>
        </p:nvSpPr>
        <p:spPr>
          <a:xfrm rot="20219328">
            <a:off x="467544" y="476146"/>
            <a:ext cx="2169375" cy="1621242"/>
          </a:xfrm>
          <a:prstGeom prst="arc">
            <a:avLst>
              <a:gd name="adj1" fmla="val 16159350"/>
              <a:gd name="adj2" fmla="val 19761333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TextBox 25"/>
          <p:cNvSpPr txBox="1"/>
          <p:nvPr/>
        </p:nvSpPr>
        <p:spPr>
          <a:xfrm>
            <a:off x="539552" y="2132856"/>
            <a:ext cx="8640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/>
              <a:t>CS 2-5</a:t>
            </a:r>
          </a:p>
        </p:txBody>
      </p:sp>
      <p:grpSp>
        <p:nvGrpSpPr>
          <p:cNvPr id="13" name="Group 41"/>
          <p:cNvGrpSpPr/>
          <p:nvPr/>
        </p:nvGrpSpPr>
        <p:grpSpPr>
          <a:xfrm>
            <a:off x="251520" y="4213920"/>
            <a:ext cx="2376264" cy="1971990"/>
            <a:chOff x="395536" y="2142148"/>
            <a:chExt cx="3830825" cy="3375084"/>
          </a:xfrm>
        </p:grpSpPr>
        <p:grpSp>
          <p:nvGrpSpPr>
            <p:cNvPr id="14" name="Group 42"/>
            <p:cNvGrpSpPr/>
            <p:nvPr/>
          </p:nvGrpSpPr>
          <p:grpSpPr>
            <a:xfrm>
              <a:off x="913993" y="2142148"/>
              <a:ext cx="3312368" cy="3375084"/>
              <a:chOff x="539552" y="2204864"/>
              <a:chExt cx="2160240" cy="2088232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539552" y="2204864"/>
                <a:ext cx="2160240" cy="2088232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cxnSp>
            <p:nvCxnSpPr>
              <p:cNvPr id="46" name="Straight Connector 45"/>
              <p:cNvCxnSpPr>
                <a:stCxn id="45" idx="0"/>
                <a:endCxn id="45" idx="2"/>
              </p:cNvCxnSpPr>
              <p:nvPr/>
            </p:nvCxnSpPr>
            <p:spPr>
              <a:xfrm>
                <a:off x="1619672" y="2204864"/>
                <a:ext cx="0" cy="2088232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47" name="Straight Connector 46"/>
              <p:cNvCxnSpPr>
                <a:stCxn id="45" idx="1"/>
                <a:endCxn id="45" idx="3"/>
              </p:cNvCxnSpPr>
              <p:nvPr/>
            </p:nvCxnSpPr>
            <p:spPr>
              <a:xfrm>
                <a:off x="539552" y="3248980"/>
                <a:ext cx="2160240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48" name="Oval 47"/>
              <p:cNvSpPr/>
              <p:nvPr/>
            </p:nvSpPr>
            <p:spPr>
              <a:xfrm>
                <a:off x="1187624" y="2780928"/>
                <a:ext cx="864096" cy="864096"/>
              </a:xfrm>
              <a:prstGeom prst="ellipse">
                <a:avLst/>
              </a:prstGeom>
              <a:solidFill>
                <a:srgbClr val="00B050"/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sp>
          <p:nvSpPr>
            <p:cNvPr id="44" name="Rectangle 43"/>
            <p:cNvSpPr/>
            <p:nvPr/>
          </p:nvSpPr>
          <p:spPr>
            <a:xfrm>
              <a:off x="395536" y="2142148"/>
              <a:ext cx="518457" cy="337508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3200" b="1" dirty="0">
                  <a:solidFill>
                    <a:schemeClr val="tx1"/>
                  </a:solidFill>
                </a:rPr>
                <a:t>6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691680" y="5445224"/>
            <a:ext cx="792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>
                <a:solidFill>
                  <a:srgbClr val="0070C0"/>
                </a:solidFill>
              </a:rPr>
              <a:t>BB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615829" y="4293096"/>
            <a:ext cx="1011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/>
              <a:t>FC 2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83568" y="4332585"/>
            <a:ext cx="574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/>
              <a:t>7</a:t>
            </a:r>
          </a:p>
        </p:txBody>
      </p:sp>
      <p:grpSp>
        <p:nvGrpSpPr>
          <p:cNvPr id="15" name="Group 51"/>
          <p:cNvGrpSpPr/>
          <p:nvPr/>
        </p:nvGrpSpPr>
        <p:grpSpPr>
          <a:xfrm>
            <a:off x="2879793" y="836712"/>
            <a:ext cx="2376264" cy="1971990"/>
            <a:chOff x="395536" y="2142148"/>
            <a:chExt cx="3830825" cy="3375084"/>
          </a:xfrm>
        </p:grpSpPr>
        <p:grpSp>
          <p:nvGrpSpPr>
            <p:cNvPr id="16" name="Group 52"/>
            <p:cNvGrpSpPr/>
            <p:nvPr/>
          </p:nvGrpSpPr>
          <p:grpSpPr>
            <a:xfrm>
              <a:off x="913993" y="2142148"/>
              <a:ext cx="3312368" cy="3375084"/>
              <a:chOff x="539552" y="2204864"/>
              <a:chExt cx="2160240" cy="2088232"/>
            </a:xfrm>
          </p:grpSpPr>
          <p:sp>
            <p:nvSpPr>
              <p:cNvPr id="55" name="Rectangle 54"/>
              <p:cNvSpPr/>
              <p:nvPr/>
            </p:nvSpPr>
            <p:spPr>
              <a:xfrm>
                <a:off x="539552" y="2204864"/>
                <a:ext cx="2160240" cy="2088232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cxnSp>
            <p:nvCxnSpPr>
              <p:cNvPr id="56" name="Straight Connector 55"/>
              <p:cNvCxnSpPr>
                <a:stCxn id="55" idx="0"/>
                <a:endCxn id="55" idx="2"/>
              </p:cNvCxnSpPr>
              <p:nvPr/>
            </p:nvCxnSpPr>
            <p:spPr>
              <a:xfrm>
                <a:off x="1619672" y="2204864"/>
                <a:ext cx="0" cy="2088232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57" name="Straight Connector 56"/>
              <p:cNvCxnSpPr>
                <a:stCxn id="55" idx="1"/>
                <a:endCxn id="55" idx="3"/>
              </p:cNvCxnSpPr>
              <p:nvPr/>
            </p:nvCxnSpPr>
            <p:spPr>
              <a:xfrm>
                <a:off x="539552" y="3248980"/>
                <a:ext cx="2160240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58" name="Oval 57"/>
              <p:cNvSpPr/>
              <p:nvPr/>
            </p:nvSpPr>
            <p:spPr>
              <a:xfrm>
                <a:off x="1187624" y="2780928"/>
                <a:ext cx="864096" cy="864096"/>
              </a:xfrm>
              <a:prstGeom prst="ellipse">
                <a:avLst/>
              </a:prstGeom>
              <a:solidFill>
                <a:srgbClr val="00B050"/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sp>
          <p:nvSpPr>
            <p:cNvPr id="54" name="Rectangle 53"/>
            <p:cNvSpPr/>
            <p:nvPr/>
          </p:nvSpPr>
          <p:spPr>
            <a:xfrm>
              <a:off x="395536" y="2142148"/>
              <a:ext cx="518457" cy="337508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3200" b="1" dirty="0">
                  <a:solidFill>
                    <a:schemeClr val="tx1"/>
                  </a:solidFill>
                </a:rPr>
                <a:t>7</a:t>
              </a: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4427984" y="2141079"/>
            <a:ext cx="855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>
                <a:solidFill>
                  <a:srgbClr val="00B050"/>
                </a:solidFill>
              </a:rPr>
              <a:t>- 9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835696" y="1484784"/>
            <a:ext cx="792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>
                <a:solidFill>
                  <a:srgbClr val="00B050"/>
                </a:solidFill>
              </a:rPr>
              <a:t>- 6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036498" y="400889"/>
            <a:ext cx="5192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/>
              <a:t>5</a:t>
            </a:r>
          </a:p>
        </p:txBody>
      </p:sp>
      <p:grpSp>
        <p:nvGrpSpPr>
          <p:cNvPr id="18" name="Group 61"/>
          <p:cNvGrpSpPr/>
          <p:nvPr/>
        </p:nvGrpSpPr>
        <p:grpSpPr>
          <a:xfrm>
            <a:off x="2879793" y="2812335"/>
            <a:ext cx="2376264" cy="1971990"/>
            <a:chOff x="395536" y="2142148"/>
            <a:chExt cx="3830825" cy="3375084"/>
          </a:xfrm>
        </p:grpSpPr>
        <p:grpSp>
          <p:nvGrpSpPr>
            <p:cNvPr id="19" name="Group 62"/>
            <p:cNvGrpSpPr/>
            <p:nvPr/>
          </p:nvGrpSpPr>
          <p:grpSpPr>
            <a:xfrm>
              <a:off x="913993" y="2142148"/>
              <a:ext cx="3312368" cy="3375084"/>
              <a:chOff x="539552" y="2204864"/>
              <a:chExt cx="2160240" cy="2088232"/>
            </a:xfrm>
          </p:grpSpPr>
          <p:sp>
            <p:nvSpPr>
              <p:cNvPr id="65" name="Rectangle 64"/>
              <p:cNvSpPr/>
              <p:nvPr/>
            </p:nvSpPr>
            <p:spPr>
              <a:xfrm>
                <a:off x="539552" y="2204864"/>
                <a:ext cx="2160240" cy="2088232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cxnSp>
            <p:nvCxnSpPr>
              <p:cNvPr id="66" name="Straight Connector 65"/>
              <p:cNvCxnSpPr>
                <a:stCxn id="65" idx="0"/>
                <a:endCxn id="65" idx="2"/>
              </p:cNvCxnSpPr>
              <p:nvPr/>
            </p:nvCxnSpPr>
            <p:spPr>
              <a:xfrm>
                <a:off x="1619672" y="2204864"/>
                <a:ext cx="0" cy="2088232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67" name="Straight Connector 66"/>
              <p:cNvCxnSpPr>
                <a:stCxn id="65" idx="1"/>
                <a:endCxn id="65" idx="3"/>
              </p:cNvCxnSpPr>
              <p:nvPr/>
            </p:nvCxnSpPr>
            <p:spPr>
              <a:xfrm>
                <a:off x="539552" y="3248980"/>
                <a:ext cx="2160240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  <p:sp>
          <p:nvSpPr>
            <p:cNvPr id="64" name="Rectangle 63"/>
            <p:cNvSpPr/>
            <p:nvPr/>
          </p:nvSpPr>
          <p:spPr>
            <a:xfrm>
              <a:off x="395536" y="2142148"/>
              <a:ext cx="518457" cy="337508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3200" b="1" dirty="0">
                  <a:solidFill>
                    <a:schemeClr val="tx1"/>
                  </a:solidFill>
                </a:rPr>
                <a:t>8</a:t>
              </a: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4424799" y="4041525"/>
            <a:ext cx="8305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>
                <a:solidFill>
                  <a:srgbClr val="00B050"/>
                </a:solidFill>
              </a:rPr>
              <a:t>- 9</a:t>
            </a:r>
          </a:p>
        </p:txBody>
      </p:sp>
      <p:grpSp>
        <p:nvGrpSpPr>
          <p:cNvPr id="21" name="Group 69"/>
          <p:cNvGrpSpPr/>
          <p:nvPr/>
        </p:nvGrpSpPr>
        <p:grpSpPr>
          <a:xfrm>
            <a:off x="2879064" y="4784325"/>
            <a:ext cx="2376264" cy="1971990"/>
            <a:chOff x="395536" y="2142148"/>
            <a:chExt cx="3830825" cy="3375084"/>
          </a:xfrm>
        </p:grpSpPr>
        <p:grpSp>
          <p:nvGrpSpPr>
            <p:cNvPr id="22" name="Group 70"/>
            <p:cNvGrpSpPr/>
            <p:nvPr/>
          </p:nvGrpSpPr>
          <p:grpSpPr>
            <a:xfrm>
              <a:off x="913993" y="2142148"/>
              <a:ext cx="3312368" cy="3375084"/>
              <a:chOff x="539552" y="2204864"/>
              <a:chExt cx="2160240" cy="2088232"/>
            </a:xfrm>
          </p:grpSpPr>
          <p:sp>
            <p:nvSpPr>
              <p:cNvPr id="73" name="Rectangle 72"/>
              <p:cNvSpPr/>
              <p:nvPr/>
            </p:nvSpPr>
            <p:spPr>
              <a:xfrm>
                <a:off x="539552" y="2204864"/>
                <a:ext cx="2160240" cy="2088232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cxnSp>
            <p:nvCxnSpPr>
              <p:cNvPr id="74" name="Straight Connector 73"/>
              <p:cNvCxnSpPr>
                <a:stCxn id="73" idx="0"/>
                <a:endCxn id="73" idx="2"/>
              </p:cNvCxnSpPr>
              <p:nvPr/>
            </p:nvCxnSpPr>
            <p:spPr>
              <a:xfrm>
                <a:off x="1619672" y="2204864"/>
                <a:ext cx="0" cy="2088232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75" name="Straight Connector 74"/>
              <p:cNvCxnSpPr>
                <a:stCxn id="73" idx="1"/>
                <a:endCxn id="73" idx="3"/>
              </p:cNvCxnSpPr>
              <p:nvPr/>
            </p:nvCxnSpPr>
            <p:spPr>
              <a:xfrm>
                <a:off x="539552" y="3248980"/>
                <a:ext cx="2160240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76" name="Oval 75"/>
              <p:cNvSpPr/>
              <p:nvPr/>
            </p:nvSpPr>
            <p:spPr>
              <a:xfrm>
                <a:off x="1187624" y="2780928"/>
                <a:ext cx="864096" cy="864096"/>
              </a:xfrm>
              <a:prstGeom prst="ellipse">
                <a:avLst/>
              </a:prstGeom>
              <a:solidFill>
                <a:schemeClr val="bg1"/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sp>
          <p:nvSpPr>
            <p:cNvPr id="72" name="Rectangle 71"/>
            <p:cNvSpPr/>
            <p:nvPr/>
          </p:nvSpPr>
          <p:spPr>
            <a:xfrm>
              <a:off x="395536" y="2142148"/>
              <a:ext cx="518457" cy="337508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3200" b="1" dirty="0">
                  <a:solidFill>
                    <a:schemeClr val="tx1"/>
                  </a:solidFill>
                </a:rPr>
                <a:t>9</a:t>
              </a:r>
            </a:p>
          </p:txBody>
        </p:sp>
      </p:grpSp>
      <p:sp>
        <p:nvSpPr>
          <p:cNvPr id="77" name="Curved Up Arrow 76"/>
          <p:cNvSpPr/>
          <p:nvPr/>
        </p:nvSpPr>
        <p:spPr>
          <a:xfrm>
            <a:off x="1403648" y="6189354"/>
            <a:ext cx="1472656" cy="553860"/>
          </a:xfrm>
          <a:prstGeom prst="curvedUpArrow">
            <a:avLst>
              <a:gd name="adj1" fmla="val 22087"/>
              <a:gd name="adj2" fmla="val 62181"/>
              <a:gd name="adj3" fmla="val 476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39552" y="400889"/>
            <a:ext cx="9361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/>
              <a:t>8-5</a:t>
            </a:r>
          </a:p>
        </p:txBody>
      </p:sp>
      <p:sp>
        <p:nvSpPr>
          <p:cNvPr id="4" name="Arc 3"/>
          <p:cNvSpPr/>
          <p:nvPr/>
        </p:nvSpPr>
        <p:spPr>
          <a:xfrm>
            <a:off x="2051720" y="2812335"/>
            <a:ext cx="433970" cy="789588"/>
          </a:xfrm>
          <a:prstGeom prst="arc">
            <a:avLst>
              <a:gd name="adj1" fmla="val 16961398"/>
              <a:gd name="adj2" fmla="val 4863918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0" name="Oval 79"/>
          <p:cNvSpPr/>
          <p:nvPr/>
        </p:nvSpPr>
        <p:spPr>
          <a:xfrm>
            <a:off x="1189518" y="836712"/>
            <a:ext cx="821866" cy="815996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0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</a:rPr>
              <a:t>1</a:t>
            </a:r>
          </a:p>
        </p:txBody>
      </p:sp>
      <p:sp>
        <p:nvSpPr>
          <p:cNvPr id="81" name="Oval 80"/>
          <p:cNvSpPr/>
          <p:nvPr/>
        </p:nvSpPr>
        <p:spPr>
          <a:xfrm>
            <a:off x="1180342" y="2819927"/>
            <a:ext cx="821866" cy="815996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0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</a:rPr>
              <a:t>2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644008" y="921544"/>
            <a:ext cx="574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/>
              <a:t>8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50964" y="5352402"/>
            <a:ext cx="574243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3600" b="1" dirty="0"/>
              <a:t>8</a:t>
            </a:r>
          </a:p>
        </p:txBody>
      </p:sp>
      <p:sp>
        <p:nvSpPr>
          <p:cNvPr id="84" name="Arc 83"/>
          <p:cNvSpPr/>
          <p:nvPr/>
        </p:nvSpPr>
        <p:spPr>
          <a:xfrm rot="20219328">
            <a:off x="2930363" y="1028107"/>
            <a:ext cx="2169375" cy="1621242"/>
          </a:xfrm>
          <a:prstGeom prst="arc">
            <a:avLst>
              <a:gd name="adj1" fmla="val 16159350"/>
              <a:gd name="adj2" fmla="val 19761333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5" name="TextBox 84"/>
          <p:cNvSpPr txBox="1"/>
          <p:nvPr/>
        </p:nvSpPr>
        <p:spPr>
          <a:xfrm>
            <a:off x="3116599" y="980728"/>
            <a:ext cx="1011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/>
              <a:t>FC 9</a:t>
            </a:r>
          </a:p>
        </p:txBody>
      </p:sp>
      <p:sp>
        <p:nvSpPr>
          <p:cNvPr id="86" name="Arc 85"/>
          <p:cNvSpPr/>
          <p:nvPr/>
        </p:nvSpPr>
        <p:spPr>
          <a:xfrm>
            <a:off x="4709065" y="3356332"/>
            <a:ext cx="433970" cy="789588"/>
          </a:xfrm>
          <a:prstGeom prst="arc">
            <a:avLst>
              <a:gd name="adj1" fmla="val 16961398"/>
              <a:gd name="adj2" fmla="val 4863918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7" name="TextBox 86"/>
          <p:cNvSpPr txBox="1"/>
          <p:nvPr/>
        </p:nvSpPr>
        <p:spPr>
          <a:xfrm>
            <a:off x="4201217" y="2812335"/>
            <a:ext cx="1011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/>
              <a:t>FC 9</a:t>
            </a:r>
          </a:p>
        </p:txBody>
      </p:sp>
      <p:sp>
        <p:nvSpPr>
          <p:cNvPr id="88" name="Oval 87"/>
          <p:cNvSpPr/>
          <p:nvPr/>
        </p:nvSpPr>
        <p:spPr>
          <a:xfrm>
            <a:off x="4017706" y="3397924"/>
            <a:ext cx="821866" cy="815996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0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</a:rPr>
              <a:t>3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264458" y="2060848"/>
            <a:ext cx="574243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3600" b="1" dirty="0"/>
              <a:t>9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3116599" y="2732727"/>
            <a:ext cx="12999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/>
              <a:t>7-2-5-4-6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4416586" y="6013765"/>
            <a:ext cx="8305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>
                <a:solidFill>
                  <a:srgbClr val="00B050"/>
                </a:solidFill>
              </a:rPr>
              <a:t>- 7</a:t>
            </a:r>
          </a:p>
        </p:txBody>
      </p:sp>
      <p:sp>
        <p:nvSpPr>
          <p:cNvPr id="92" name="Arc 91"/>
          <p:cNvSpPr/>
          <p:nvPr/>
        </p:nvSpPr>
        <p:spPr>
          <a:xfrm>
            <a:off x="4717773" y="5280773"/>
            <a:ext cx="433970" cy="789588"/>
          </a:xfrm>
          <a:prstGeom prst="arc">
            <a:avLst>
              <a:gd name="adj1" fmla="val 16961398"/>
              <a:gd name="adj2" fmla="val 4863918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3" name="TextBox 92"/>
          <p:cNvSpPr txBox="1"/>
          <p:nvPr/>
        </p:nvSpPr>
        <p:spPr>
          <a:xfrm>
            <a:off x="4211795" y="4768397"/>
            <a:ext cx="1011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/>
              <a:t>FC 7</a:t>
            </a:r>
          </a:p>
        </p:txBody>
      </p:sp>
      <p:cxnSp>
        <p:nvCxnSpPr>
          <p:cNvPr id="94" name="Straight Connector 93"/>
          <p:cNvCxnSpPr/>
          <p:nvPr/>
        </p:nvCxnSpPr>
        <p:spPr>
          <a:xfrm flipV="1">
            <a:off x="3220323" y="6712090"/>
            <a:ext cx="2054665" cy="1237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Oval 94"/>
          <p:cNvSpPr/>
          <p:nvPr/>
        </p:nvSpPr>
        <p:spPr>
          <a:xfrm>
            <a:off x="1619672" y="4221088"/>
            <a:ext cx="936104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6" name="Oval 95"/>
          <p:cNvSpPr/>
          <p:nvPr/>
        </p:nvSpPr>
        <p:spPr>
          <a:xfrm>
            <a:off x="467544" y="2204864"/>
            <a:ext cx="864096" cy="9361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7" name="Oval 96"/>
          <p:cNvSpPr/>
          <p:nvPr/>
        </p:nvSpPr>
        <p:spPr>
          <a:xfrm>
            <a:off x="2987824" y="2708920"/>
            <a:ext cx="1224136" cy="10081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8" name="Oval 97"/>
          <p:cNvSpPr/>
          <p:nvPr/>
        </p:nvSpPr>
        <p:spPr>
          <a:xfrm>
            <a:off x="4283968" y="4725144"/>
            <a:ext cx="864096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3" name="TextBox 102"/>
          <p:cNvSpPr txBox="1"/>
          <p:nvPr/>
        </p:nvSpPr>
        <p:spPr>
          <a:xfrm>
            <a:off x="5436096" y="764704"/>
            <a:ext cx="3456384" cy="590931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  <p:sp>
        <p:nvSpPr>
          <p:cNvPr id="102" name="Rectangle 101"/>
          <p:cNvSpPr/>
          <p:nvPr/>
        </p:nvSpPr>
        <p:spPr>
          <a:xfrm>
            <a:off x="5436096" y="1628800"/>
            <a:ext cx="3168352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2000" b="1" dirty="0">
                <a:solidFill>
                  <a:srgbClr val="7030A0"/>
                </a:solidFill>
              </a:rPr>
              <a:t>FC </a:t>
            </a:r>
            <a:r>
              <a:rPr lang="en-AU" sz="2000" b="1" u="sng" dirty="0">
                <a:solidFill>
                  <a:srgbClr val="FF0000"/>
                </a:solidFill>
              </a:rPr>
              <a:t>must</a:t>
            </a:r>
            <a:r>
              <a:rPr lang="en-AU" sz="2000" b="1" dirty="0">
                <a:solidFill>
                  <a:srgbClr val="7030A0"/>
                </a:solidFill>
              </a:rPr>
              <a:t> be used to score the run on a </a:t>
            </a:r>
            <a:r>
              <a:rPr lang="en-AU" sz="2000" b="1" dirty="0">
                <a:solidFill>
                  <a:srgbClr val="FF0000"/>
                </a:solidFill>
              </a:rPr>
              <a:t>GDP</a:t>
            </a:r>
            <a:r>
              <a:rPr lang="en-AU" sz="2000" b="1" dirty="0">
                <a:solidFill>
                  <a:srgbClr val="7030A0"/>
                </a:solidFill>
              </a:rPr>
              <a:t> play. </a:t>
            </a:r>
          </a:p>
        </p:txBody>
      </p:sp>
      <p:sp>
        <p:nvSpPr>
          <p:cNvPr id="99" name="Rectangle 98"/>
          <p:cNvSpPr/>
          <p:nvPr/>
        </p:nvSpPr>
        <p:spPr>
          <a:xfrm>
            <a:off x="5436096" y="2563236"/>
            <a:ext cx="3384376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2000" b="1" dirty="0">
                <a:solidFill>
                  <a:srgbClr val="7030A0"/>
                </a:solidFill>
              </a:rPr>
              <a:t>FC </a:t>
            </a:r>
            <a:r>
              <a:rPr lang="en-AU" sz="2000" b="1" u="sng" dirty="0">
                <a:solidFill>
                  <a:srgbClr val="FF0000"/>
                </a:solidFill>
              </a:rPr>
              <a:t>must</a:t>
            </a:r>
            <a:r>
              <a:rPr lang="en-AU" sz="2000" b="1" dirty="0">
                <a:solidFill>
                  <a:srgbClr val="7030A0"/>
                </a:solidFill>
              </a:rPr>
              <a:t> be scored when a </a:t>
            </a:r>
            <a:r>
              <a:rPr lang="en-AU" sz="2000" b="1" dirty="0">
                <a:solidFill>
                  <a:srgbClr val="FF0000"/>
                </a:solidFill>
              </a:rPr>
              <a:t>double-steal</a:t>
            </a:r>
            <a:r>
              <a:rPr lang="en-AU" sz="2000" b="1" dirty="0">
                <a:solidFill>
                  <a:srgbClr val="7030A0"/>
                </a:solidFill>
              </a:rPr>
              <a:t> is attempted and </a:t>
            </a:r>
            <a:r>
              <a:rPr lang="en-AU" sz="2000" b="1" dirty="0">
                <a:solidFill>
                  <a:srgbClr val="FF0000"/>
                </a:solidFill>
              </a:rPr>
              <a:t>one runner is put out CS </a:t>
            </a:r>
            <a:r>
              <a:rPr lang="en-AU" sz="2000" b="1" dirty="0">
                <a:solidFill>
                  <a:srgbClr val="7030A0"/>
                </a:solidFill>
              </a:rPr>
              <a:t>(or is safe on an errored CS).</a:t>
            </a:r>
            <a:r>
              <a:rPr lang="en-AU" sz="2000" b="1" dirty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5436096" y="3884180"/>
            <a:ext cx="3456384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2000" b="1" dirty="0">
                <a:solidFill>
                  <a:srgbClr val="7030A0"/>
                </a:solidFill>
              </a:rPr>
              <a:t>FC is scored if two runners try to advance on </a:t>
            </a:r>
            <a:r>
              <a:rPr lang="en-AU" sz="2000" b="1" dirty="0">
                <a:solidFill>
                  <a:srgbClr val="FF0000"/>
                </a:solidFill>
              </a:rPr>
              <a:t>WP/PB</a:t>
            </a:r>
            <a:r>
              <a:rPr lang="en-AU" sz="2000" b="1" dirty="0">
                <a:solidFill>
                  <a:srgbClr val="7030A0"/>
                </a:solidFill>
              </a:rPr>
              <a:t> and </a:t>
            </a:r>
            <a:r>
              <a:rPr lang="en-AU" sz="2000" b="1" dirty="0">
                <a:solidFill>
                  <a:srgbClr val="FF0000"/>
                </a:solidFill>
              </a:rPr>
              <a:t>one is thrown out</a:t>
            </a:r>
            <a:r>
              <a:rPr lang="en-AU" sz="2000" b="1" dirty="0">
                <a:solidFill>
                  <a:srgbClr val="7030A0"/>
                </a:solidFill>
              </a:rPr>
              <a:t>.  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5436096" y="5124052"/>
            <a:ext cx="3384376" cy="14401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2000" b="1" dirty="0">
                <a:solidFill>
                  <a:srgbClr val="7030A0"/>
                </a:solidFill>
              </a:rPr>
              <a:t>FC is </a:t>
            </a:r>
            <a:r>
              <a:rPr lang="en-AU" sz="2000" b="1" u="sng" dirty="0">
                <a:solidFill>
                  <a:srgbClr val="FF0000"/>
                </a:solidFill>
              </a:rPr>
              <a:t>NOT USED </a:t>
            </a:r>
            <a:r>
              <a:rPr lang="en-AU" sz="2000" b="1" dirty="0">
                <a:solidFill>
                  <a:srgbClr val="7030A0"/>
                </a:solidFill>
              </a:rPr>
              <a:t>if </a:t>
            </a:r>
            <a:r>
              <a:rPr lang="en-AU" sz="2000" b="1" dirty="0">
                <a:solidFill>
                  <a:srgbClr val="FF0000"/>
                </a:solidFill>
              </a:rPr>
              <a:t>two runners advance on a steal </a:t>
            </a:r>
            <a:r>
              <a:rPr lang="en-AU" sz="2000" b="1" dirty="0">
                <a:solidFill>
                  <a:srgbClr val="7030A0"/>
                </a:solidFill>
              </a:rPr>
              <a:t>attempt and </a:t>
            </a:r>
            <a:r>
              <a:rPr lang="en-AU" sz="2000" b="1" dirty="0">
                <a:solidFill>
                  <a:srgbClr val="FF0000"/>
                </a:solidFill>
              </a:rPr>
              <a:t>both are safe, </a:t>
            </a:r>
            <a:r>
              <a:rPr lang="en-AU" sz="2000" b="1" dirty="0">
                <a:solidFill>
                  <a:srgbClr val="7030A0"/>
                </a:solidFill>
              </a:rPr>
              <a:t>even if one has waited for the throw before advancing.  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5614869" y="908463"/>
            <a:ext cx="1440160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3600" b="1" dirty="0"/>
              <a:t>NOTE!</a:t>
            </a:r>
          </a:p>
        </p:txBody>
      </p:sp>
      <p:pic>
        <p:nvPicPr>
          <p:cNvPr id="1027" name="Picture 3" descr="C:\Users\Connie\AppData\Local\Microsoft\Windows\Temporary Internet Files\Content.IE5\8OCUT0BV\0511-0810-3119-1753_Cartoon_of_a_Baseball_Pitcher_Throwing_the_Ball_clipart_image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043" y="836712"/>
            <a:ext cx="1032421" cy="1005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500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animBg="1"/>
      <p:bldP spid="96" grpId="0" animBg="1"/>
      <p:bldP spid="97" grpId="0" animBg="1"/>
      <p:bldP spid="98" grpId="0" animBg="1"/>
      <p:bldP spid="102" grpId="0"/>
      <p:bldP spid="99" grpId="0"/>
      <p:bldP spid="100" grpId="0"/>
      <p:bldP spid="101" grpId="0"/>
      <p:bldP spid="10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251520" y="2241930"/>
            <a:ext cx="2376264" cy="1971990"/>
            <a:chOff x="395536" y="2142148"/>
            <a:chExt cx="3830825" cy="3375084"/>
          </a:xfrm>
        </p:grpSpPr>
        <p:grpSp>
          <p:nvGrpSpPr>
            <p:cNvPr id="36" name="Group 35"/>
            <p:cNvGrpSpPr/>
            <p:nvPr/>
          </p:nvGrpSpPr>
          <p:grpSpPr>
            <a:xfrm>
              <a:off x="913993" y="2142148"/>
              <a:ext cx="3312368" cy="3375084"/>
              <a:chOff x="539552" y="2204864"/>
              <a:chExt cx="2160240" cy="2088232"/>
            </a:xfrm>
          </p:grpSpPr>
          <p:sp>
            <p:nvSpPr>
              <p:cNvPr id="38" name="Rectangle 37"/>
              <p:cNvSpPr/>
              <p:nvPr/>
            </p:nvSpPr>
            <p:spPr>
              <a:xfrm>
                <a:off x="539552" y="2204864"/>
                <a:ext cx="2160240" cy="2088232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cxnSp>
            <p:nvCxnSpPr>
              <p:cNvPr id="39" name="Straight Connector 38"/>
              <p:cNvCxnSpPr>
                <a:stCxn id="38" idx="0"/>
                <a:endCxn id="38" idx="2"/>
              </p:cNvCxnSpPr>
              <p:nvPr/>
            </p:nvCxnSpPr>
            <p:spPr>
              <a:xfrm>
                <a:off x="1619672" y="2204864"/>
                <a:ext cx="0" cy="2088232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40" name="Straight Connector 39"/>
              <p:cNvCxnSpPr>
                <a:stCxn id="38" idx="1"/>
                <a:endCxn id="38" idx="3"/>
              </p:cNvCxnSpPr>
              <p:nvPr/>
            </p:nvCxnSpPr>
            <p:spPr>
              <a:xfrm>
                <a:off x="539552" y="3248980"/>
                <a:ext cx="2160240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41" name="Oval 40"/>
              <p:cNvSpPr/>
              <p:nvPr/>
            </p:nvSpPr>
            <p:spPr>
              <a:xfrm>
                <a:off x="1187624" y="2780928"/>
                <a:ext cx="864096" cy="864096"/>
              </a:xfrm>
              <a:prstGeom prst="ellipse">
                <a:avLst/>
              </a:prstGeom>
              <a:solidFill>
                <a:srgbClr val="FF0000"/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sp>
          <p:nvSpPr>
            <p:cNvPr id="37" name="Rectangle 36"/>
            <p:cNvSpPr/>
            <p:nvPr/>
          </p:nvSpPr>
          <p:spPr>
            <a:xfrm>
              <a:off x="395536" y="2142148"/>
              <a:ext cx="518457" cy="337508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3200" b="1" dirty="0">
                  <a:solidFill>
                    <a:schemeClr val="tx1"/>
                  </a:solidFill>
                </a:rPr>
                <a:t>5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51520" y="269940"/>
            <a:ext cx="2376264" cy="1971990"/>
            <a:chOff x="395536" y="2142148"/>
            <a:chExt cx="3830825" cy="3375084"/>
          </a:xfrm>
        </p:grpSpPr>
        <p:grpSp>
          <p:nvGrpSpPr>
            <p:cNvPr id="7" name="Group 6"/>
            <p:cNvGrpSpPr/>
            <p:nvPr/>
          </p:nvGrpSpPr>
          <p:grpSpPr>
            <a:xfrm>
              <a:off x="913993" y="2142148"/>
              <a:ext cx="3312368" cy="3375084"/>
              <a:chOff x="539552" y="2204864"/>
              <a:chExt cx="2160240" cy="2088232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539552" y="2204864"/>
                <a:ext cx="2160240" cy="2088232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cxnSp>
            <p:nvCxnSpPr>
              <p:cNvPr id="9" name="Straight Connector 8"/>
              <p:cNvCxnSpPr>
                <a:stCxn id="8" idx="0"/>
                <a:endCxn id="8" idx="2"/>
              </p:cNvCxnSpPr>
              <p:nvPr/>
            </p:nvCxnSpPr>
            <p:spPr>
              <a:xfrm>
                <a:off x="1619672" y="2204864"/>
                <a:ext cx="0" cy="2088232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10" name="Straight Connector 9"/>
              <p:cNvCxnSpPr>
                <a:stCxn id="8" idx="1"/>
                <a:endCxn id="8" idx="3"/>
              </p:cNvCxnSpPr>
              <p:nvPr/>
            </p:nvCxnSpPr>
            <p:spPr>
              <a:xfrm>
                <a:off x="539552" y="3248980"/>
                <a:ext cx="2160240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11" name="Oval 10"/>
              <p:cNvSpPr/>
              <p:nvPr/>
            </p:nvSpPr>
            <p:spPr>
              <a:xfrm>
                <a:off x="1187624" y="2780928"/>
                <a:ext cx="864096" cy="864096"/>
              </a:xfrm>
              <a:prstGeom prst="ellipse">
                <a:avLst/>
              </a:prstGeom>
              <a:solidFill>
                <a:srgbClr val="00B050"/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sp>
          <p:nvSpPr>
            <p:cNvPr id="17" name="Rectangle 16"/>
            <p:cNvSpPr/>
            <p:nvPr/>
          </p:nvSpPr>
          <p:spPr>
            <a:xfrm>
              <a:off x="395536" y="2142148"/>
              <a:ext cx="518457" cy="337508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3200" b="1" dirty="0">
                  <a:solidFill>
                    <a:schemeClr val="tx1"/>
                  </a:solidFill>
                </a:rPr>
                <a:t>4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912996" y="3441194"/>
            <a:ext cx="7239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>
                <a:solidFill>
                  <a:srgbClr val="FF0000"/>
                </a:solidFill>
              </a:rPr>
              <a:t>E4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121237" y="260648"/>
            <a:ext cx="6505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/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95870" y="2266953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/>
              <a:t>DSb6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724128" y="836712"/>
            <a:ext cx="3240360" cy="590931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en-AU" b="1" dirty="0">
                <a:solidFill>
                  <a:srgbClr val="7030A0"/>
                </a:solidFill>
              </a:rPr>
              <a:t>Runners can advance a base on an error made by the fielders trying to make an out on the batter or a runner (Decisive Error).  If more than one runner advances on the same error, the error is circled to show that it has already been counted in the fielding stats.</a:t>
            </a:r>
          </a:p>
          <a:p>
            <a:pPr lvl="0"/>
            <a:endParaRPr lang="en-AU" b="1" dirty="0">
              <a:solidFill>
                <a:srgbClr val="7030A0"/>
              </a:solidFill>
            </a:endParaRPr>
          </a:p>
          <a:p>
            <a:pPr lvl="0"/>
            <a:r>
              <a:rPr lang="en-AU" b="1" dirty="0">
                <a:solidFill>
                  <a:srgbClr val="7030A0"/>
                </a:solidFill>
              </a:rPr>
              <a:t>The fielders may make an error just trying to field or throw the ball – and the judgment is that no </a:t>
            </a:r>
            <a:r>
              <a:rPr lang="en-AU" b="1" i="1" dirty="0">
                <a:solidFill>
                  <a:srgbClr val="7030A0"/>
                </a:solidFill>
              </a:rPr>
              <a:t>out </a:t>
            </a:r>
            <a:r>
              <a:rPr lang="en-AU" b="1" dirty="0">
                <a:solidFill>
                  <a:srgbClr val="7030A0"/>
                </a:solidFill>
              </a:rPr>
              <a:t>was missed, but the runners advanced on the error (Extra Base Error).</a:t>
            </a:r>
          </a:p>
          <a:p>
            <a:pPr lvl="0"/>
            <a:endParaRPr lang="en-AU" b="1" dirty="0">
              <a:solidFill>
                <a:srgbClr val="7030A0"/>
              </a:solidFill>
            </a:endParaRPr>
          </a:p>
          <a:p>
            <a:pPr lvl="0"/>
            <a:r>
              <a:rPr lang="en-AU" b="1" dirty="0">
                <a:solidFill>
                  <a:srgbClr val="7030A0"/>
                </a:solidFill>
              </a:rPr>
              <a:t>Remember:  Decisive errors (missed outs) are in UPPER case and Extra base errors are in Lower case, and all are in </a:t>
            </a:r>
            <a:r>
              <a:rPr lang="en-AU" b="1" dirty="0">
                <a:solidFill>
                  <a:srgbClr val="FF0000"/>
                </a:solidFill>
              </a:rPr>
              <a:t>RED</a:t>
            </a:r>
            <a:r>
              <a:rPr lang="en-AU" b="1" dirty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2" name="Rectangle 1"/>
          <p:cNvSpPr/>
          <p:nvPr/>
        </p:nvSpPr>
        <p:spPr>
          <a:xfrm>
            <a:off x="2771800" y="116632"/>
            <a:ext cx="61206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200" dirty="0">
                <a:latin typeface="Britannic Bold"/>
              </a:rPr>
              <a:t>Advancing on an Error</a:t>
            </a:r>
          </a:p>
        </p:txBody>
      </p:sp>
      <p:sp>
        <p:nvSpPr>
          <p:cNvPr id="3" name="Arc 2"/>
          <p:cNvSpPr/>
          <p:nvPr/>
        </p:nvSpPr>
        <p:spPr>
          <a:xfrm rot="20219328">
            <a:off x="467544" y="512140"/>
            <a:ext cx="2169375" cy="1621242"/>
          </a:xfrm>
          <a:prstGeom prst="arc">
            <a:avLst>
              <a:gd name="adj1" fmla="val 16159350"/>
              <a:gd name="adj2" fmla="val 19761333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TextBox 25"/>
          <p:cNvSpPr txBox="1"/>
          <p:nvPr/>
        </p:nvSpPr>
        <p:spPr>
          <a:xfrm>
            <a:off x="573118" y="2236175"/>
            <a:ext cx="1034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>
                <a:solidFill>
                  <a:srgbClr val="FF0000"/>
                </a:solidFill>
              </a:rPr>
              <a:t>wt2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251520" y="4213920"/>
            <a:ext cx="2376264" cy="1971990"/>
            <a:chOff x="395536" y="2142148"/>
            <a:chExt cx="3830825" cy="3375084"/>
          </a:xfrm>
        </p:grpSpPr>
        <p:grpSp>
          <p:nvGrpSpPr>
            <p:cNvPr id="43" name="Group 42"/>
            <p:cNvGrpSpPr/>
            <p:nvPr/>
          </p:nvGrpSpPr>
          <p:grpSpPr>
            <a:xfrm>
              <a:off x="913993" y="2142148"/>
              <a:ext cx="3312368" cy="3375084"/>
              <a:chOff x="539552" y="2204864"/>
              <a:chExt cx="2160240" cy="2088232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539552" y="2204864"/>
                <a:ext cx="2160240" cy="2088232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cxnSp>
            <p:nvCxnSpPr>
              <p:cNvPr id="46" name="Straight Connector 45"/>
              <p:cNvCxnSpPr>
                <a:stCxn id="45" idx="0"/>
                <a:endCxn id="45" idx="2"/>
              </p:cNvCxnSpPr>
              <p:nvPr/>
            </p:nvCxnSpPr>
            <p:spPr>
              <a:xfrm>
                <a:off x="1619672" y="2204864"/>
                <a:ext cx="0" cy="2088232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47" name="Straight Connector 46"/>
              <p:cNvCxnSpPr>
                <a:stCxn id="45" idx="1"/>
                <a:endCxn id="45" idx="3"/>
              </p:cNvCxnSpPr>
              <p:nvPr/>
            </p:nvCxnSpPr>
            <p:spPr>
              <a:xfrm>
                <a:off x="539552" y="3248980"/>
                <a:ext cx="2160240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48" name="Oval 47"/>
              <p:cNvSpPr/>
              <p:nvPr/>
            </p:nvSpPr>
            <p:spPr>
              <a:xfrm>
                <a:off x="1187624" y="2780928"/>
                <a:ext cx="864096" cy="864096"/>
              </a:xfrm>
              <a:prstGeom prst="ellipse">
                <a:avLst/>
              </a:prstGeom>
              <a:solidFill>
                <a:schemeClr val="bg1"/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sp>
          <p:nvSpPr>
            <p:cNvPr id="44" name="Rectangle 43"/>
            <p:cNvSpPr/>
            <p:nvPr/>
          </p:nvSpPr>
          <p:spPr>
            <a:xfrm>
              <a:off x="395536" y="2142148"/>
              <a:ext cx="518457" cy="337508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3200" b="1" dirty="0">
                  <a:solidFill>
                    <a:schemeClr val="tx1"/>
                  </a:solidFill>
                </a:rPr>
                <a:t>6</a:t>
              </a: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635388" y="3356992"/>
            <a:ext cx="552236" cy="71772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/>
              <a:t>6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691680" y="4293096"/>
            <a:ext cx="853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>
                <a:solidFill>
                  <a:srgbClr val="00B050"/>
                </a:solidFill>
              </a:rPr>
              <a:t>= 7</a:t>
            </a:r>
          </a:p>
        </p:txBody>
      </p:sp>
      <p:grpSp>
        <p:nvGrpSpPr>
          <p:cNvPr id="52" name="Group 51"/>
          <p:cNvGrpSpPr/>
          <p:nvPr/>
        </p:nvGrpSpPr>
        <p:grpSpPr>
          <a:xfrm>
            <a:off x="3131840" y="836712"/>
            <a:ext cx="2376264" cy="1971990"/>
            <a:chOff x="395536" y="2142148"/>
            <a:chExt cx="3830825" cy="3375084"/>
          </a:xfrm>
        </p:grpSpPr>
        <p:grpSp>
          <p:nvGrpSpPr>
            <p:cNvPr id="53" name="Group 52"/>
            <p:cNvGrpSpPr/>
            <p:nvPr/>
          </p:nvGrpSpPr>
          <p:grpSpPr>
            <a:xfrm>
              <a:off x="913993" y="2142148"/>
              <a:ext cx="3312368" cy="3375084"/>
              <a:chOff x="539552" y="2204864"/>
              <a:chExt cx="2160240" cy="2088232"/>
            </a:xfrm>
          </p:grpSpPr>
          <p:sp>
            <p:nvSpPr>
              <p:cNvPr id="55" name="Rectangle 54"/>
              <p:cNvSpPr/>
              <p:nvPr/>
            </p:nvSpPr>
            <p:spPr>
              <a:xfrm>
                <a:off x="539552" y="2204864"/>
                <a:ext cx="2160240" cy="2088232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cxnSp>
            <p:nvCxnSpPr>
              <p:cNvPr id="56" name="Straight Connector 55"/>
              <p:cNvCxnSpPr>
                <a:stCxn id="55" idx="0"/>
                <a:endCxn id="55" idx="2"/>
              </p:cNvCxnSpPr>
              <p:nvPr/>
            </p:nvCxnSpPr>
            <p:spPr>
              <a:xfrm>
                <a:off x="1619672" y="2204864"/>
                <a:ext cx="0" cy="2088232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57" name="Straight Connector 56"/>
              <p:cNvCxnSpPr>
                <a:stCxn id="55" idx="1"/>
                <a:endCxn id="55" idx="3"/>
              </p:cNvCxnSpPr>
              <p:nvPr/>
            </p:nvCxnSpPr>
            <p:spPr>
              <a:xfrm>
                <a:off x="539552" y="3248980"/>
                <a:ext cx="2160240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58" name="Oval 57"/>
              <p:cNvSpPr/>
              <p:nvPr/>
            </p:nvSpPr>
            <p:spPr>
              <a:xfrm>
                <a:off x="1187624" y="2780928"/>
                <a:ext cx="864096" cy="864096"/>
              </a:xfrm>
              <a:prstGeom prst="ellipse">
                <a:avLst/>
              </a:prstGeom>
              <a:solidFill>
                <a:schemeClr val="bg1"/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4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6">
                        <a:lumMod val="75000"/>
                      </a:schemeClr>
                    </a:solidFill>
                    <a:effectLst/>
                    <a:uLnTx/>
                    <a:uFillTx/>
                    <a:latin typeface="Calibri"/>
                  </a:rPr>
                  <a:t>2</a:t>
                </a:r>
              </a:p>
            </p:txBody>
          </p:sp>
        </p:grpSp>
        <p:sp>
          <p:nvSpPr>
            <p:cNvPr id="54" name="Rectangle 53"/>
            <p:cNvSpPr/>
            <p:nvPr/>
          </p:nvSpPr>
          <p:spPr>
            <a:xfrm>
              <a:off x="395536" y="2142148"/>
              <a:ext cx="518457" cy="337508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3200" b="1" dirty="0">
                  <a:solidFill>
                    <a:schemeClr val="tx1"/>
                  </a:solidFill>
                </a:rPr>
                <a:t>7</a:t>
              </a: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4427985" y="836712"/>
            <a:ext cx="1080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>
                <a:solidFill>
                  <a:srgbClr val="FF0000"/>
                </a:solidFill>
              </a:rPr>
              <a:t>MF9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835696" y="1484784"/>
            <a:ext cx="792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>
                <a:solidFill>
                  <a:srgbClr val="00B050"/>
                </a:solidFill>
              </a:rPr>
              <a:t>- 9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11560" y="404664"/>
            <a:ext cx="7239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>
                <a:solidFill>
                  <a:srgbClr val="FF0000"/>
                </a:solidFill>
              </a:rPr>
              <a:t>e4</a:t>
            </a:r>
          </a:p>
        </p:txBody>
      </p:sp>
      <p:sp>
        <p:nvSpPr>
          <p:cNvPr id="12" name="Oval 11"/>
          <p:cNvSpPr/>
          <p:nvPr/>
        </p:nvSpPr>
        <p:spPr>
          <a:xfrm>
            <a:off x="611560" y="476169"/>
            <a:ext cx="651915" cy="648575"/>
          </a:xfrm>
          <a:prstGeom prst="ellipse">
            <a:avLst/>
          </a:prstGeom>
          <a:solidFill>
            <a:srgbClr val="00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62" name="Group 61"/>
          <p:cNvGrpSpPr/>
          <p:nvPr/>
        </p:nvGrpSpPr>
        <p:grpSpPr>
          <a:xfrm>
            <a:off x="3131840" y="2764468"/>
            <a:ext cx="2376264" cy="1971990"/>
            <a:chOff x="395536" y="2142148"/>
            <a:chExt cx="3830825" cy="3375084"/>
          </a:xfrm>
        </p:grpSpPr>
        <p:grpSp>
          <p:nvGrpSpPr>
            <p:cNvPr id="63" name="Group 62"/>
            <p:cNvGrpSpPr/>
            <p:nvPr/>
          </p:nvGrpSpPr>
          <p:grpSpPr>
            <a:xfrm>
              <a:off x="913993" y="2142148"/>
              <a:ext cx="3312368" cy="3375084"/>
              <a:chOff x="539552" y="2204864"/>
              <a:chExt cx="2160240" cy="2088232"/>
            </a:xfrm>
          </p:grpSpPr>
          <p:sp>
            <p:nvSpPr>
              <p:cNvPr id="65" name="Rectangle 64"/>
              <p:cNvSpPr/>
              <p:nvPr/>
            </p:nvSpPr>
            <p:spPr>
              <a:xfrm>
                <a:off x="539552" y="2204864"/>
                <a:ext cx="2160240" cy="2088232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cxnSp>
            <p:nvCxnSpPr>
              <p:cNvPr id="66" name="Straight Connector 65"/>
              <p:cNvCxnSpPr>
                <a:stCxn id="65" idx="0"/>
                <a:endCxn id="65" idx="2"/>
              </p:cNvCxnSpPr>
              <p:nvPr/>
            </p:nvCxnSpPr>
            <p:spPr>
              <a:xfrm>
                <a:off x="1619672" y="2204864"/>
                <a:ext cx="0" cy="2088232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67" name="Straight Connector 66"/>
              <p:cNvCxnSpPr>
                <a:stCxn id="65" idx="1"/>
                <a:endCxn id="65" idx="3"/>
              </p:cNvCxnSpPr>
              <p:nvPr/>
            </p:nvCxnSpPr>
            <p:spPr>
              <a:xfrm>
                <a:off x="539552" y="3248980"/>
                <a:ext cx="2160240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68" name="Oval 67"/>
              <p:cNvSpPr/>
              <p:nvPr/>
            </p:nvSpPr>
            <p:spPr>
              <a:xfrm>
                <a:off x="1187624" y="2780928"/>
                <a:ext cx="864096" cy="864096"/>
              </a:xfrm>
              <a:prstGeom prst="ellipse">
                <a:avLst/>
              </a:prstGeom>
              <a:solidFill>
                <a:schemeClr val="bg1"/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4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6">
                        <a:lumMod val="75000"/>
                      </a:schemeClr>
                    </a:solidFill>
                    <a:effectLst/>
                    <a:uLnTx/>
                    <a:uFillTx/>
                    <a:latin typeface="Calibri"/>
                  </a:rPr>
                  <a:t>1</a:t>
                </a:r>
              </a:p>
            </p:txBody>
          </p:sp>
        </p:grpSp>
        <p:sp>
          <p:nvSpPr>
            <p:cNvPr id="64" name="Rectangle 63"/>
            <p:cNvSpPr/>
            <p:nvPr/>
          </p:nvSpPr>
          <p:spPr>
            <a:xfrm>
              <a:off x="395536" y="2142148"/>
              <a:ext cx="518457" cy="337508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3200" b="1" dirty="0">
                  <a:solidFill>
                    <a:schemeClr val="tx1"/>
                  </a:solidFill>
                </a:rPr>
                <a:t>8</a:t>
              </a: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4677575" y="4077072"/>
            <a:ext cx="8305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/>
              <a:t>4-3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67544" y="1486525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/>
              <a:t>DSb6</a:t>
            </a:r>
          </a:p>
        </p:txBody>
      </p:sp>
      <p:sp>
        <p:nvSpPr>
          <p:cNvPr id="72" name="Arc 71"/>
          <p:cNvSpPr/>
          <p:nvPr/>
        </p:nvSpPr>
        <p:spPr>
          <a:xfrm rot="20219328">
            <a:off x="371855" y="2359670"/>
            <a:ext cx="2169375" cy="1621242"/>
          </a:xfrm>
          <a:prstGeom prst="arc">
            <a:avLst>
              <a:gd name="adj1" fmla="val 16159350"/>
              <a:gd name="adj2" fmla="val 19761333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3" name="Arc 72"/>
          <p:cNvSpPr/>
          <p:nvPr/>
        </p:nvSpPr>
        <p:spPr>
          <a:xfrm rot="4217038">
            <a:off x="423204" y="4389295"/>
            <a:ext cx="2169375" cy="1621242"/>
          </a:xfrm>
          <a:prstGeom prst="arc">
            <a:avLst>
              <a:gd name="adj1" fmla="val 16159350"/>
              <a:gd name="adj2" fmla="val 19761333"/>
            </a:avLst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4" name="TextBox 73"/>
          <p:cNvSpPr txBox="1"/>
          <p:nvPr/>
        </p:nvSpPr>
        <p:spPr>
          <a:xfrm>
            <a:off x="573118" y="4233895"/>
            <a:ext cx="982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>
                <a:solidFill>
                  <a:srgbClr val="FF0000"/>
                </a:solidFill>
              </a:rPr>
              <a:t>e7</a:t>
            </a:r>
          </a:p>
        </p:txBody>
      </p:sp>
      <p:sp>
        <p:nvSpPr>
          <p:cNvPr id="75" name="Arc 74"/>
          <p:cNvSpPr/>
          <p:nvPr/>
        </p:nvSpPr>
        <p:spPr>
          <a:xfrm rot="20219328">
            <a:off x="423204" y="4355294"/>
            <a:ext cx="2169375" cy="1621242"/>
          </a:xfrm>
          <a:prstGeom prst="arc">
            <a:avLst>
              <a:gd name="adj1" fmla="val 16159350"/>
              <a:gd name="adj2" fmla="val 19761333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6" name="TextBox 75"/>
          <p:cNvSpPr txBox="1"/>
          <p:nvPr/>
        </p:nvSpPr>
        <p:spPr>
          <a:xfrm>
            <a:off x="661399" y="5382931"/>
            <a:ext cx="552236" cy="71772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/>
              <a:t>7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3561397" y="836712"/>
            <a:ext cx="6505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/>
              <a:t>8</a:t>
            </a:r>
          </a:p>
        </p:txBody>
      </p:sp>
      <p:sp>
        <p:nvSpPr>
          <p:cNvPr id="79" name="Arc 78"/>
          <p:cNvSpPr/>
          <p:nvPr/>
        </p:nvSpPr>
        <p:spPr>
          <a:xfrm rot="4217038">
            <a:off x="3222380" y="1032629"/>
            <a:ext cx="2169375" cy="1621242"/>
          </a:xfrm>
          <a:prstGeom prst="arc">
            <a:avLst>
              <a:gd name="adj1" fmla="val 16159350"/>
              <a:gd name="adj2" fmla="val 19761333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0" name="Oval 79"/>
          <p:cNvSpPr/>
          <p:nvPr/>
        </p:nvSpPr>
        <p:spPr>
          <a:xfrm>
            <a:off x="1187624" y="4748539"/>
            <a:ext cx="821866" cy="815996"/>
          </a:xfrm>
          <a:prstGeom prst="ellipse">
            <a:avLst/>
          </a:prstGeom>
          <a:solidFill>
            <a:srgbClr val="FF0000"/>
          </a:solidFill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grpSp>
        <p:nvGrpSpPr>
          <p:cNvPr id="81" name="Group 80"/>
          <p:cNvGrpSpPr/>
          <p:nvPr/>
        </p:nvGrpSpPr>
        <p:grpSpPr>
          <a:xfrm>
            <a:off x="3130140" y="4736458"/>
            <a:ext cx="2376264" cy="1971990"/>
            <a:chOff x="395536" y="2142148"/>
            <a:chExt cx="3830825" cy="3375084"/>
          </a:xfrm>
        </p:grpSpPr>
        <p:grpSp>
          <p:nvGrpSpPr>
            <p:cNvPr id="82" name="Group 81"/>
            <p:cNvGrpSpPr/>
            <p:nvPr/>
          </p:nvGrpSpPr>
          <p:grpSpPr>
            <a:xfrm>
              <a:off x="913993" y="2142148"/>
              <a:ext cx="3312368" cy="3375084"/>
              <a:chOff x="539552" y="2204864"/>
              <a:chExt cx="2160240" cy="2088232"/>
            </a:xfrm>
          </p:grpSpPr>
          <p:sp>
            <p:nvSpPr>
              <p:cNvPr id="84" name="Rectangle 83"/>
              <p:cNvSpPr/>
              <p:nvPr/>
            </p:nvSpPr>
            <p:spPr>
              <a:xfrm>
                <a:off x="539552" y="2204864"/>
                <a:ext cx="2160240" cy="2088232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cxnSp>
            <p:nvCxnSpPr>
              <p:cNvPr id="85" name="Straight Connector 84"/>
              <p:cNvCxnSpPr>
                <a:stCxn id="84" idx="0"/>
                <a:endCxn id="84" idx="2"/>
              </p:cNvCxnSpPr>
              <p:nvPr/>
            </p:nvCxnSpPr>
            <p:spPr>
              <a:xfrm>
                <a:off x="1619672" y="2204864"/>
                <a:ext cx="0" cy="2088232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86" name="Straight Connector 85"/>
              <p:cNvCxnSpPr>
                <a:stCxn id="84" idx="1"/>
                <a:endCxn id="84" idx="3"/>
              </p:cNvCxnSpPr>
              <p:nvPr/>
            </p:nvCxnSpPr>
            <p:spPr>
              <a:xfrm>
                <a:off x="539552" y="3248980"/>
                <a:ext cx="2160240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87" name="Oval 86"/>
              <p:cNvSpPr/>
              <p:nvPr/>
            </p:nvSpPr>
            <p:spPr>
              <a:xfrm>
                <a:off x="1187624" y="2780928"/>
                <a:ext cx="864096" cy="864096"/>
              </a:xfrm>
              <a:prstGeom prst="ellipse">
                <a:avLst/>
              </a:prstGeom>
              <a:solidFill>
                <a:schemeClr val="bg1"/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4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6">
                        <a:lumMod val="75000"/>
                      </a:schemeClr>
                    </a:solidFill>
                    <a:effectLst/>
                    <a:uLnTx/>
                    <a:uFillTx/>
                    <a:latin typeface="Calibri"/>
                  </a:rPr>
                  <a:t>3</a:t>
                </a:r>
              </a:p>
            </p:txBody>
          </p:sp>
        </p:grpSp>
        <p:sp>
          <p:nvSpPr>
            <p:cNvPr id="83" name="Rectangle 82"/>
            <p:cNvSpPr/>
            <p:nvPr/>
          </p:nvSpPr>
          <p:spPr>
            <a:xfrm>
              <a:off x="395536" y="2142148"/>
              <a:ext cx="518457" cy="337508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3200" b="1" dirty="0">
                  <a:solidFill>
                    <a:schemeClr val="tx1"/>
                  </a:solidFill>
                </a:rPr>
                <a:t>9</a:t>
              </a: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3739155" y="980728"/>
            <a:ext cx="832845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800" dirty="0">
                <a:solidFill>
                  <a:srgbClr val="0070C0"/>
                </a:solidFill>
              </a:rPr>
              <a:t>S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451739" y="1801272"/>
            <a:ext cx="8726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/>
              <a:t>PO</a:t>
            </a:r>
          </a:p>
          <a:p>
            <a:r>
              <a:rPr lang="en-AU" sz="3200" b="1" dirty="0"/>
              <a:t>1-5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3583829" y="1468523"/>
            <a:ext cx="0" cy="44830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4479071" y="6062117"/>
            <a:ext cx="1027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>
                <a:solidFill>
                  <a:srgbClr val="0070C0"/>
                </a:solidFill>
              </a:rPr>
              <a:t>BB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4677575" y="4656038"/>
            <a:ext cx="9745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/>
              <a:t>CS</a:t>
            </a:r>
          </a:p>
          <a:p>
            <a:r>
              <a:rPr lang="en-AU" sz="3200" b="1" dirty="0"/>
              <a:t>2-</a:t>
            </a:r>
            <a:r>
              <a:rPr lang="en-AU" sz="3200" b="1" dirty="0">
                <a:solidFill>
                  <a:srgbClr val="FF0000"/>
                </a:solidFill>
              </a:rPr>
              <a:t>E6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3453439" y="4748539"/>
            <a:ext cx="1034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>
                <a:solidFill>
                  <a:srgbClr val="FF0000"/>
                </a:solidFill>
              </a:rPr>
              <a:t>wt1</a:t>
            </a:r>
          </a:p>
        </p:txBody>
      </p:sp>
      <p:sp>
        <p:nvSpPr>
          <p:cNvPr id="93" name="Arc 92"/>
          <p:cNvSpPr/>
          <p:nvPr/>
        </p:nvSpPr>
        <p:spPr>
          <a:xfrm rot="17382962" flipH="1">
            <a:off x="3510412" y="4824374"/>
            <a:ext cx="2169375" cy="1621242"/>
          </a:xfrm>
          <a:prstGeom prst="arc">
            <a:avLst>
              <a:gd name="adj1" fmla="val 16159350"/>
              <a:gd name="adj2" fmla="val 19761333"/>
            </a:avLst>
          </a:prstGeom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4" name="TextBox 93"/>
          <p:cNvSpPr txBox="1"/>
          <p:nvPr/>
        </p:nvSpPr>
        <p:spPr>
          <a:xfrm>
            <a:off x="3394064" y="6062116"/>
            <a:ext cx="1105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/>
              <a:t>8-6-2</a:t>
            </a:r>
          </a:p>
        </p:txBody>
      </p:sp>
      <p:sp>
        <p:nvSpPr>
          <p:cNvPr id="95" name="Curved Up Arrow 94"/>
          <p:cNvSpPr/>
          <p:nvPr/>
        </p:nvSpPr>
        <p:spPr>
          <a:xfrm>
            <a:off x="1403648" y="6189354"/>
            <a:ext cx="1688680" cy="553860"/>
          </a:xfrm>
          <a:prstGeom prst="curvedUpArrow">
            <a:avLst>
              <a:gd name="adj1" fmla="val 22087"/>
              <a:gd name="adj2" fmla="val 93999"/>
              <a:gd name="adj3" fmla="val 321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55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48072"/>
          </a:xfrm>
          <a:gradFill>
            <a:gsLst>
              <a:gs pos="0">
                <a:srgbClr val="FFFF00"/>
              </a:gs>
              <a:gs pos="80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  <a:lin ang="5400000" scaled="1"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en-AU" sz="3600" spc="600" dirty="0">
                <a:solidFill>
                  <a:schemeClr val="dk1"/>
                </a:solidFill>
                <a:latin typeface="Britannic Bold" panose="020B0903060703020204" pitchFamily="34" charset="0"/>
                <a:ea typeface="+mn-ea"/>
                <a:cs typeface="+mn-cs"/>
              </a:rPr>
              <a:t>Getting Around – Quick Quiz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5688632"/>
          </a:xfrm>
        </p:spPr>
        <p:txBody>
          <a:bodyPr>
            <a:noAutofit/>
          </a:bodyPr>
          <a:lstStyle/>
          <a:p>
            <a:r>
              <a:rPr lang="en-AU" sz="1500" dirty="0"/>
              <a:t>With bases loaded the batter hits a home run. How many RBI’s are credited to him?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AU" sz="1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RBI’s (3 baserunners, plus himself)</a:t>
            </a:r>
          </a:p>
          <a:p>
            <a:r>
              <a:rPr lang="en-AU" sz="1500" dirty="0"/>
              <a:t>Can an RBI be scored if the batter grounds into a double play and a runner from 3</a:t>
            </a:r>
            <a:r>
              <a:rPr lang="en-AU" sz="1500" baseline="30000" dirty="0"/>
              <a:t>rd</a:t>
            </a:r>
            <a:r>
              <a:rPr lang="en-AU" sz="1500" dirty="0"/>
              <a:t> comes home?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AU" sz="1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No, score as a Fielders Choice (by rule, an RBI is not allowed on a GDP)</a:t>
            </a:r>
          </a:p>
          <a:p>
            <a:r>
              <a:rPr lang="en-AU" sz="1500" dirty="0"/>
              <a:t>When a batter makes a safe hit and takes second base while the fielder tries to throw out another runner, is this scored as a single or a double?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AU" sz="1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Score a Single + Fielders Choice (advanced on the throw)</a:t>
            </a:r>
          </a:p>
          <a:p>
            <a:r>
              <a:rPr lang="en-AU" sz="1500" dirty="0"/>
              <a:t>Define the Battery: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AU" sz="1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Pitcher and the Catcher (not when pitch is hit into play)</a:t>
            </a:r>
          </a:p>
          <a:p>
            <a:r>
              <a:rPr lang="en-AU" sz="1500" dirty="0"/>
              <a:t>Name the advances made on the Battery: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AU" sz="1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Wild Pitch (WP), Passed Ball (PB), Stolen Base (SB), Balk (BK)</a:t>
            </a:r>
          </a:p>
          <a:p>
            <a:r>
              <a:rPr lang="en-AU" sz="1500" dirty="0"/>
              <a:t>Explain the difference between a decisive error and an extra base error: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AU" sz="1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Decisive = an out was missed. Extra Base = a base was gained due to the error, but no out missed</a:t>
            </a:r>
          </a:p>
          <a:p>
            <a:r>
              <a:rPr lang="en-AU" sz="1500" dirty="0"/>
              <a:t>How do you show that 2 runners advanced on one error?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AU" sz="1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Circle one of the errors, and use lower case letters for the circled error.</a:t>
            </a:r>
          </a:p>
          <a:p>
            <a:r>
              <a:rPr lang="en-AU" sz="1500" dirty="0"/>
              <a:t>If a runner from 3rd scores when the batter reaches 1st on an error, explain when an RBI can be scored: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AU" sz="1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there were less than 2 outs and the runner would ordinarily score.</a:t>
            </a:r>
          </a:p>
          <a:p>
            <a:r>
              <a:rPr lang="en-AU" sz="1500" dirty="0"/>
              <a:t>If the batter makes a single base hit, but takes 2</a:t>
            </a:r>
            <a:r>
              <a:rPr lang="en-AU" sz="1500" baseline="30000" dirty="0"/>
              <a:t>nd</a:t>
            </a:r>
            <a:r>
              <a:rPr lang="en-AU" sz="1500" dirty="0"/>
              <a:t> after the fielder throws the ball into the stands, how is this scored?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AU" sz="1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Score as a single plus an extra base error and link the two:  </a:t>
            </a:r>
            <a:r>
              <a:rPr lang="en-AU" sz="15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-7 </a:t>
            </a:r>
            <a:r>
              <a:rPr lang="en-AU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en-AU" sz="1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AU" sz="1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wt7</a:t>
            </a:r>
          </a:p>
          <a:p>
            <a:endParaRPr lang="en-AU" sz="15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dcstoyak\AppData\Local\Microsoft\Windows\Temporary Internet Files\Content.IE5\B7SY12HS\MC900441817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348880"/>
            <a:ext cx="1944216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1111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2010</TotalTime>
  <Words>2329</Words>
  <Application>Microsoft Office PowerPoint</Application>
  <PresentationFormat>On-screen Show (4:3)</PresentationFormat>
  <Paragraphs>306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Britannic Bold</vt:lpstr>
      <vt:lpstr>BrowalliaUPC</vt:lpstr>
      <vt:lpstr>Calibri</vt:lpstr>
      <vt:lpstr>Comic Sans MS</vt:lpstr>
      <vt:lpstr>Courier New</vt:lpstr>
      <vt:lpstr>Wingdings</vt:lpstr>
      <vt:lpstr>Office Theme</vt:lpstr>
      <vt:lpstr>Getting Around </vt:lpstr>
      <vt:lpstr>ACCOUNT FOR EVERY BASE</vt:lpstr>
      <vt:lpstr>Once a runner is on base and a new batter steps up to the plate, the scorer must keep an eye on both the BATTERY (pitcher &amp; catcher) and the BASES.</vt:lpstr>
      <vt:lpstr>PowerPoint Presentation</vt:lpstr>
      <vt:lpstr>If the pitcher is on the mound pitching or preparing to pitch – AND the batter does not hit the ball into play – then the baserunning action is considered to be on the BATTERY.</vt:lpstr>
      <vt:lpstr>PowerPoint Presentation</vt:lpstr>
      <vt:lpstr>A STOLEN BASE is an advance against the battery that is not aided by a hit, out, error, wild pitch, passed ball or fielder’s choice (see OBR 9.07).</vt:lpstr>
      <vt:lpstr>PowerPoint Presentation</vt:lpstr>
      <vt:lpstr>“But wait!” I hear you say.  “The catcher can only throw out one runner, so the others must be advancing on his throw – and isn’t that a Fielder’s Choice play?!”</vt:lpstr>
      <vt:lpstr>PowerPoint Presentation</vt:lpstr>
      <vt:lpstr>PowerPoint Presentation</vt:lpstr>
      <vt:lpstr>PowerPoint Presentation</vt:lpstr>
      <vt:lpstr>PowerPoint Presentation</vt:lpstr>
      <vt:lpstr>Runs   Batted   In</vt:lpstr>
      <vt:lpstr>PowerPoint Presentation</vt:lpstr>
      <vt:lpstr>PowerPoint Presentation</vt:lpstr>
      <vt:lpstr>PowerPoint Presentation</vt:lpstr>
      <vt:lpstr>PowerPoint Presentation</vt:lpstr>
      <vt:lpstr>Getting Around – Quick Quiz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Getting Around</dc:title>
  <dc:creator>Connie</dc:creator>
  <cp:lastModifiedBy>Connie Stoyakovich</cp:lastModifiedBy>
  <cp:revision>196</cp:revision>
  <dcterms:created xsi:type="dcterms:W3CDTF">2014-05-23T23:22:25Z</dcterms:created>
  <dcterms:modified xsi:type="dcterms:W3CDTF">2020-06-10T02:23:30Z</dcterms:modified>
</cp:coreProperties>
</file>